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Lst>
  <p:notesMasterIdLst>
    <p:notesMasterId r:id="rId78"/>
  </p:notesMasterIdLst>
  <p:sldIdLst>
    <p:sldId id="378" r:id="rId2"/>
    <p:sldId id="379" r:id="rId3"/>
    <p:sldId id="380" r:id="rId4"/>
    <p:sldId id="381" r:id="rId5"/>
    <p:sldId id="382" r:id="rId6"/>
    <p:sldId id="383" r:id="rId7"/>
    <p:sldId id="295" r:id="rId8"/>
    <p:sldId id="316" r:id="rId9"/>
    <p:sldId id="296" r:id="rId10"/>
    <p:sldId id="297" r:id="rId11"/>
    <p:sldId id="318" r:id="rId12"/>
    <p:sldId id="256" r:id="rId13"/>
    <p:sldId id="257" r:id="rId14"/>
    <p:sldId id="263" r:id="rId15"/>
    <p:sldId id="258" r:id="rId16"/>
    <p:sldId id="259" r:id="rId17"/>
    <p:sldId id="261" r:id="rId18"/>
    <p:sldId id="260" r:id="rId19"/>
    <p:sldId id="300" r:id="rId20"/>
    <p:sldId id="262" r:id="rId21"/>
    <p:sldId id="264" r:id="rId22"/>
    <p:sldId id="265" r:id="rId23"/>
    <p:sldId id="266" r:id="rId24"/>
    <p:sldId id="267" r:id="rId25"/>
    <p:sldId id="301" r:id="rId26"/>
    <p:sldId id="268" r:id="rId27"/>
    <p:sldId id="269" r:id="rId28"/>
    <p:sldId id="302" r:id="rId29"/>
    <p:sldId id="387" r:id="rId30"/>
    <p:sldId id="388" r:id="rId31"/>
    <p:sldId id="270" r:id="rId32"/>
    <p:sldId id="271" r:id="rId33"/>
    <p:sldId id="303" r:id="rId34"/>
    <p:sldId id="272" r:id="rId35"/>
    <p:sldId id="385" r:id="rId36"/>
    <p:sldId id="273" r:id="rId37"/>
    <p:sldId id="274" r:id="rId38"/>
    <p:sldId id="275" r:id="rId39"/>
    <p:sldId id="276" r:id="rId40"/>
    <p:sldId id="304" r:id="rId41"/>
    <p:sldId id="305" r:id="rId42"/>
    <p:sldId id="306" r:id="rId43"/>
    <p:sldId id="277" r:id="rId44"/>
    <p:sldId id="278" r:id="rId45"/>
    <p:sldId id="307" r:id="rId46"/>
    <p:sldId id="279" r:id="rId47"/>
    <p:sldId id="280" r:id="rId48"/>
    <p:sldId id="281" r:id="rId49"/>
    <p:sldId id="384" r:id="rId50"/>
    <p:sldId id="308" r:id="rId51"/>
    <p:sldId id="282" r:id="rId52"/>
    <p:sldId id="283" r:id="rId53"/>
    <p:sldId id="299" r:id="rId54"/>
    <p:sldId id="284" r:id="rId55"/>
    <p:sldId id="285" r:id="rId56"/>
    <p:sldId id="286" r:id="rId57"/>
    <p:sldId id="386" r:id="rId58"/>
    <p:sldId id="309" r:id="rId59"/>
    <p:sldId id="287" r:id="rId60"/>
    <p:sldId id="310" r:id="rId61"/>
    <p:sldId id="288" r:id="rId62"/>
    <p:sldId id="311" r:id="rId63"/>
    <p:sldId id="289" r:id="rId64"/>
    <p:sldId id="312" r:id="rId65"/>
    <p:sldId id="290" r:id="rId66"/>
    <p:sldId id="320" r:id="rId67"/>
    <p:sldId id="291" r:id="rId68"/>
    <p:sldId id="313" r:id="rId69"/>
    <p:sldId id="292" r:id="rId70"/>
    <p:sldId id="293" r:id="rId71"/>
    <p:sldId id="314" r:id="rId72"/>
    <p:sldId id="294" r:id="rId73"/>
    <p:sldId id="315" r:id="rId74"/>
    <p:sldId id="389" r:id="rId75"/>
    <p:sldId id="390" r:id="rId76"/>
    <p:sldId id="319"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241AF6"/>
    <a:srgbClr val="F94717"/>
    <a:srgbClr val="FFCC00"/>
    <a:srgbClr val="FD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30"/>
    <p:restoredTop sz="96012"/>
  </p:normalViewPr>
  <p:slideViewPr>
    <p:cSldViewPr>
      <p:cViewPr varScale="1">
        <p:scale>
          <a:sx n="123" d="100"/>
          <a:sy n="123" d="100"/>
        </p:scale>
        <p:origin x="336"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E03F-BB1B-0A4F-8833-C27F5082C2EA}" type="datetimeFigureOut">
              <a:rPr lang="el-GR" smtClean="0"/>
              <a:t>20/11/25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03EFD-65D1-1D4B-973A-1A4D514A9A09}" type="slidenum">
              <a:rPr lang="el-GR" smtClean="0"/>
              <a:t>‹#›</a:t>
            </a:fld>
            <a:endParaRPr lang="el-GR"/>
          </a:p>
        </p:txBody>
      </p:sp>
    </p:spTree>
    <p:extLst>
      <p:ext uri="{BB962C8B-B14F-4D97-AF65-F5344CB8AC3E}">
        <p14:creationId xmlns:p14="http://schemas.microsoft.com/office/powerpoint/2010/main" val="126253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26603EFD-65D1-1D4B-973A-1A4D514A9A09}" type="slidenum">
              <a:rPr lang="el-GR" smtClean="0"/>
              <a:t>13</a:t>
            </a:fld>
            <a:endParaRPr lang="el-GR"/>
          </a:p>
        </p:txBody>
      </p:sp>
    </p:spTree>
    <p:extLst>
      <p:ext uri="{BB962C8B-B14F-4D97-AF65-F5344CB8AC3E}">
        <p14:creationId xmlns:p14="http://schemas.microsoft.com/office/powerpoint/2010/main" val="169642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160EA64-D806-43AC-9DF2-F8C432F32B4C}" type="datetimeFigureOut">
              <a:rPr lang="en-US" smtClean="0"/>
              <a:t>11/20/25</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A7A6979-0714-4377-B894-6BE4C2D6E202}"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txBody>
            <a:bodyPr/>
            <a:lstStyle/>
            <a:p>
              <a:endParaRPr lang="el-GR"/>
            </a:p>
          </p:txBody>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txBody>
            <a:bodyPr/>
            <a:lstStyle/>
            <a:p>
              <a:endParaRPr lang="el-GR"/>
            </a:p>
          </p:txBody>
        </p:sp>
      </p:grpSp>
    </p:spTree>
    <p:extLst>
      <p:ext uri="{BB962C8B-B14F-4D97-AF65-F5344CB8AC3E}">
        <p14:creationId xmlns:p14="http://schemas.microsoft.com/office/powerpoint/2010/main" val="104386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6841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2892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2325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160EA64-D806-43AC-9DF2-F8C432F32B4C}" type="datetimeFigureOut">
              <a:rPr lang="en-US" smtClean="0"/>
              <a:t>11/20/25</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A7A6979-0714-4377-B894-6BE4C2D6E202}"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txBody>
          <a:bodyPr/>
          <a:lstStyle/>
          <a:p>
            <a:endParaRPr lang="el-GR"/>
          </a:p>
        </p:txBody>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l-GR"/>
          </a:p>
        </p:txBody>
      </p:sp>
    </p:spTree>
    <p:extLst>
      <p:ext uri="{BB962C8B-B14F-4D97-AF65-F5344CB8AC3E}">
        <p14:creationId xmlns:p14="http://schemas.microsoft.com/office/powerpoint/2010/main" val="17981453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8317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399855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9863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1300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1BE4249-C0D0-4B06-8692-E8BB871AF643}" type="datetimeFigureOut">
              <a:rPr lang="en-US" smtClean="0"/>
              <a:t>11/20/25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70447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42B0DB6-F5C7-45FB-8CF3-31B45F9C2DAC}" type="datetimeFigureOut">
              <a:rPr lang="en-US" smtClean="0"/>
              <a:t>11/20/25</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44505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3196D80-8BD5-467C-BC76-B93F2A1204A6}" type="slidenum">
              <a:rPr lang="ar-SA" smtClean="0"/>
              <a:pPr/>
              <a:t>‹#›</a:t>
            </a:fld>
            <a:endParaRPr lang="el-G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41261233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3dscience.com/3D_Images/Human_Anatomy/Reproductive/Female/Sagittal_Section/View_1_on_White.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bartleby.com/107/268.html#i116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bartleby.com/107/268.html#i117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1E050-9930-FCEE-5334-724629302FCD}"/>
              </a:ext>
            </a:extLst>
          </p:cNvPr>
          <p:cNvSpPr>
            <a:spLocks noGrp="1"/>
          </p:cNvSpPr>
          <p:nvPr>
            <p:ph type="ctrTitle"/>
          </p:nvPr>
        </p:nvSpPr>
        <p:spPr/>
        <p:txBody>
          <a:bodyPr>
            <a:normAutofit fontScale="90000"/>
          </a:bodyPr>
          <a:lstStyle/>
          <a:p>
            <a:r>
              <a:rPr lang="en-US" dirty="0">
                <a:solidFill>
                  <a:schemeClr val="accent6">
                    <a:lumMod val="50000"/>
                  </a:schemeClr>
                </a:solidFill>
              </a:rPr>
              <a:t>ANATOMY OF THE FEMALE GENITAL SYSTEM</a:t>
            </a:r>
            <a:endParaRPr lang="el-GR" dirty="0">
              <a:solidFill>
                <a:schemeClr val="accent6">
                  <a:lumMod val="50000"/>
                </a:schemeClr>
              </a:solidFill>
            </a:endParaRPr>
          </a:p>
        </p:txBody>
      </p:sp>
      <p:sp>
        <p:nvSpPr>
          <p:cNvPr id="4" name="Υπότιτλος 2">
            <a:extLst>
              <a:ext uri="{FF2B5EF4-FFF2-40B4-BE49-F238E27FC236}">
                <a16:creationId xmlns:a16="http://schemas.microsoft.com/office/drawing/2014/main" id="{9DCE9A7D-58C1-84FA-AB92-90D25207F06F}"/>
              </a:ext>
            </a:extLst>
          </p:cNvPr>
          <p:cNvSpPr txBox="1">
            <a:spLocks/>
          </p:cNvSpPr>
          <p:nvPr/>
        </p:nvSpPr>
        <p:spPr>
          <a:xfrm>
            <a:off x="1044954" y="4077072"/>
            <a:ext cx="6858000" cy="1728192"/>
          </a:xfrm>
          <a:prstGeom prst="rect">
            <a:avLst/>
          </a:prstGeom>
        </p:spPr>
        <p:txBody>
          <a:bodyPr vert="horz" lIns="68580" tIns="34290" rIns="68580" bIns="3429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3600" b="1" dirty="0">
                <a:solidFill>
                  <a:schemeClr val="accent6">
                    <a:lumMod val="75000"/>
                  </a:schemeClr>
                </a:solidFill>
              </a:rPr>
              <a:t>Dr Tampaki Ekaterini Christina, Plastic and Reconstructive Surgeon</a:t>
            </a:r>
          </a:p>
          <a:p>
            <a:pPr indent="-228600">
              <a:lnSpc>
                <a:spcPct val="90000"/>
              </a:lnSpc>
              <a:spcAft>
                <a:spcPts val="600"/>
              </a:spcAft>
              <a:buFont typeface="Arial" panose="020B0604020202020204" pitchFamily="34" charset="0"/>
              <a:buChar char="•"/>
            </a:pPr>
            <a:r>
              <a:rPr lang="en-US" sz="3600" b="1" dirty="0">
                <a:solidFill>
                  <a:schemeClr val="accent6">
                    <a:lumMod val="75000"/>
                  </a:schemeClr>
                </a:solidFill>
              </a:rPr>
              <a:t>Dr </a:t>
            </a:r>
            <a:r>
              <a:rPr lang="en-US" sz="3600" b="1" dirty="0" err="1">
                <a:solidFill>
                  <a:schemeClr val="accent6">
                    <a:lumMod val="75000"/>
                  </a:schemeClr>
                </a:solidFill>
              </a:rPr>
              <a:t>Filippou</a:t>
            </a:r>
            <a:r>
              <a:rPr lang="en-US" sz="3600" b="1" dirty="0">
                <a:solidFill>
                  <a:schemeClr val="accent6">
                    <a:lumMod val="75000"/>
                  </a:schemeClr>
                </a:solidFill>
              </a:rPr>
              <a:t> Dimitrios</a:t>
            </a:r>
            <a:r>
              <a:rPr lang="en-US" sz="3600" b="1" i="1" dirty="0">
                <a:solidFill>
                  <a:schemeClr val="accent6">
                    <a:lumMod val="75000"/>
                  </a:schemeClr>
                </a:solidFill>
              </a:rPr>
              <a:t>, Assistant Professor- General Surgeon</a:t>
            </a:r>
          </a:p>
          <a:p>
            <a:pPr indent="-228600">
              <a:lnSpc>
                <a:spcPct val="90000"/>
              </a:lnSpc>
              <a:spcAft>
                <a:spcPts val="600"/>
              </a:spcAft>
              <a:buFont typeface="Arial" panose="020B0604020202020204" pitchFamily="34" charset="0"/>
              <a:buChar char="•"/>
            </a:pPr>
            <a:r>
              <a:rPr lang="en-US" sz="3600" b="1" i="1" dirty="0">
                <a:solidFill>
                  <a:schemeClr val="accent6">
                    <a:lumMod val="75000"/>
                  </a:schemeClr>
                </a:solidFill>
              </a:rPr>
              <a:t>Dr Sinou Natalia, PhD candidate</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pic>
        <p:nvPicPr>
          <p:cNvPr id="5" name="Picture 3">
            <a:extLst>
              <a:ext uri="{FF2B5EF4-FFF2-40B4-BE49-F238E27FC236}">
                <a16:creationId xmlns:a16="http://schemas.microsoft.com/office/drawing/2014/main" id="{7A4C22F1-6AFD-7A81-8657-D86F789621A0}"/>
              </a:ext>
            </a:extLst>
          </p:cNvPr>
          <p:cNvPicPr>
            <a:picLocks noChangeAspect="1" noChangeArrowheads="1"/>
          </p:cNvPicPr>
          <p:nvPr/>
        </p:nvPicPr>
        <p:blipFill>
          <a:blip r:embed="rId2" cstate="print"/>
          <a:srcRect/>
          <a:stretch>
            <a:fillRect/>
          </a:stretch>
        </p:blipFill>
        <p:spPr bwMode="auto">
          <a:xfrm>
            <a:off x="116038" y="1052736"/>
            <a:ext cx="882693" cy="933450"/>
          </a:xfrm>
          <a:prstGeom prst="rect">
            <a:avLst/>
          </a:prstGeom>
          <a:noFill/>
          <a:ln w="9525">
            <a:noFill/>
            <a:round/>
            <a:headEnd/>
            <a:tailEnd/>
          </a:ln>
        </p:spPr>
      </p:pic>
      <p:pic>
        <p:nvPicPr>
          <p:cNvPr id="6" name="Picture 4">
            <a:extLst>
              <a:ext uri="{FF2B5EF4-FFF2-40B4-BE49-F238E27FC236}">
                <a16:creationId xmlns:a16="http://schemas.microsoft.com/office/drawing/2014/main" id="{1A980627-BAB1-E9BD-9A37-941E2549B2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02954" y="1052736"/>
            <a:ext cx="942975" cy="933450"/>
          </a:xfrm>
          <a:prstGeom prst="rect">
            <a:avLst/>
          </a:prstGeom>
          <a:blipFill>
            <a:blip r:embed="rId4"/>
            <a:tile tx="0" ty="0" sx="100000" sy="100000" flip="none" algn="tl"/>
          </a:blipFill>
          <a:ln>
            <a:noFill/>
          </a:ln>
        </p:spPr>
      </p:pic>
    </p:spTree>
    <p:extLst>
      <p:ext uri="{BB962C8B-B14F-4D97-AF65-F5344CB8AC3E}">
        <p14:creationId xmlns:p14="http://schemas.microsoft.com/office/powerpoint/2010/main" val="106929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5576" y="116632"/>
            <a:ext cx="8280920" cy="2055068"/>
          </a:xfrm>
        </p:spPr>
        <p:txBody>
          <a:bodyPr/>
          <a:lstStyle/>
          <a:p>
            <a:pPr algn="ctr"/>
            <a:r>
              <a:rPr lang="en-GB" b="1" dirty="0">
                <a:solidFill>
                  <a:schemeClr val="accent6">
                    <a:lumMod val="50000"/>
                  </a:schemeClr>
                </a:solidFill>
              </a:rPr>
              <a:t>The pubococcygeus</a:t>
            </a:r>
            <a:endParaRPr lang="en-US" b="1" dirty="0">
              <a:solidFill>
                <a:schemeClr val="accent6">
                  <a:lumMod val="50000"/>
                </a:schemeClr>
              </a:solidFill>
            </a:endParaRPr>
          </a:p>
        </p:txBody>
      </p:sp>
      <p:sp>
        <p:nvSpPr>
          <p:cNvPr id="51203" name="Rectangle 3"/>
          <p:cNvSpPr>
            <a:spLocks noGrp="1" noChangeArrowheads="1"/>
          </p:cNvSpPr>
          <p:nvPr>
            <p:ph idx="1"/>
          </p:nvPr>
        </p:nvSpPr>
        <p:spPr>
          <a:xfrm>
            <a:off x="720725" y="1052736"/>
            <a:ext cx="8280920" cy="4814664"/>
          </a:xfrm>
        </p:spPr>
        <p:txBody>
          <a:bodyPr>
            <a:normAutofit/>
          </a:bodyPr>
          <a:lstStyle/>
          <a:p>
            <a:pPr>
              <a:buFont typeface="Wingdings" pitchFamily="2" charset="2"/>
              <a:buChar char="Ø"/>
            </a:pPr>
            <a:r>
              <a:rPr lang="en-GB" sz="2800" dirty="0"/>
              <a:t>Sends </a:t>
            </a:r>
            <a:r>
              <a:rPr lang="en-GB" sz="2800" dirty="0">
                <a:solidFill>
                  <a:schemeClr val="accent6">
                    <a:lumMod val="50000"/>
                  </a:schemeClr>
                </a:solidFill>
              </a:rPr>
              <a:t>fibres to the urethra, vagina and rectum </a:t>
            </a:r>
            <a:r>
              <a:rPr lang="en-GB" sz="2800" dirty="0"/>
              <a:t>to blend with their intrinsic muscles described as</a:t>
            </a:r>
          </a:p>
          <a:p>
            <a:pPr>
              <a:buFont typeface="Wingdings" pitchFamily="2" charset="2"/>
              <a:buChar char="Ø"/>
            </a:pPr>
            <a:endParaRPr lang="en-GB" sz="2800" dirty="0"/>
          </a:p>
          <a:p>
            <a:pPr>
              <a:buFont typeface="Wingdings" pitchFamily="2" charset="2"/>
              <a:buChar char="Ø"/>
            </a:pPr>
            <a:r>
              <a:rPr lang="en-GB" sz="2800" b="1" dirty="0" err="1">
                <a:solidFill>
                  <a:srgbClr val="C00000"/>
                </a:solidFill>
              </a:rPr>
              <a:t>Pubourethralis</a:t>
            </a:r>
            <a:endParaRPr lang="en-GB" sz="2800" b="1" dirty="0">
              <a:solidFill>
                <a:srgbClr val="C00000"/>
              </a:solidFill>
            </a:endParaRPr>
          </a:p>
          <a:p>
            <a:pPr>
              <a:buFont typeface="Wingdings" pitchFamily="2" charset="2"/>
              <a:buChar char="Ø"/>
            </a:pPr>
            <a:endParaRPr lang="en-GB" sz="2800" b="1" dirty="0">
              <a:solidFill>
                <a:srgbClr val="C00000"/>
              </a:solidFill>
            </a:endParaRPr>
          </a:p>
          <a:p>
            <a:pPr>
              <a:buFont typeface="Wingdings" pitchFamily="2" charset="2"/>
              <a:buChar char="Ø"/>
            </a:pPr>
            <a:r>
              <a:rPr lang="en-GB" sz="2800" b="1" dirty="0">
                <a:solidFill>
                  <a:srgbClr val="C00000"/>
                </a:solidFill>
              </a:rPr>
              <a:t>Pubovaginalis</a:t>
            </a:r>
          </a:p>
          <a:p>
            <a:pPr>
              <a:buFont typeface="Wingdings" pitchFamily="2" charset="2"/>
              <a:buChar char="Ø"/>
            </a:pPr>
            <a:endParaRPr lang="en-GB" sz="2800" b="1" dirty="0">
              <a:solidFill>
                <a:srgbClr val="C00000"/>
              </a:solidFill>
            </a:endParaRPr>
          </a:p>
          <a:p>
            <a:pPr>
              <a:buFont typeface="Wingdings" pitchFamily="2" charset="2"/>
              <a:buChar char="Ø"/>
            </a:pPr>
            <a:r>
              <a:rPr lang="en-GB" sz="2800" b="1" dirty="0">
                <a:solidFill>
                  <a:srgbClr val="C00000"/>
                </a:solidFill>
              </a:rPr>
              <a:t>Puborectalis</a:t>
            </a:r>
          </a:p>
        </p:txBody>
      </p:sp>
      <p:pic>
        <p:nvPicPr>
          <p:cNvPr id="51205" name="Picture 5" descr="pubococmusc"/>
          <p:cNvPicPr>
            <a:picLocks noChangeAspect="1" noChangeArrowheads="1"/>
          </p:cNvPicPr>
          <p:nvPr/>
        </p:nvPicPr>
        <p:blipFill>
          <a:blip r:embed="rId2" cstate="print"/>
          <a:srcRect/>
          <a:stretch>
            <a:fillRect/>
          </a:stretch>
        </p:blipFill>
        <p:spPr bwMode="auto">
          <a:xfrm>
            <a:off x="3707904" y="2348880"/>
            <a:ext cx="5436096" cy="4454624"/>
          </a:xfrm>
          <a:prstGeom prst="rect">
            <a:avLst/>
          </a:prstGeom>
          <a:noFill/>
        </p:spPr>
      </p:pic>
    </p:spTree>
    <p:extLst>
      <p:ext uri="{BB962C8B-B14F-4D97-AF65-F5344CB8AC3E}">
        <p14:creationId xmlns:p14="http://schemas.microsoft.com/office/powerpoint/2010/main" val="2816606742"/>
      </p:ext>
    </p:extLst>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a:xfrm>
            <a:off x="467544" y="0"/>
            <a:ext cx="8676456" cy="2171700"/>
          </a:xfrm>
        </p:spPr>
        <p:txBody>
          <a:bodyPr>
            <a:normAutofit/>
          </a:bodyPr>
          <a:lstStyle/>
          <a:p>
            <a:pPr algn="ctr"/>
            <a:r>
              <a:rPr lang="en-US" sz="4000" b="1" dirty="0">
                <a:solidFill>
                  <a:schemeClr val="accent6">
                    <a:lumMod val="50000"/>
                  </a:schemeClr>
                </a:solidFill>
              </a:rPr>
              <a:t>The Perineum</a:t>
            </a:r>
          </a:p>
        </p:txBody>
      </p:sp>
      <p:pic>
        <p:nvPicPr>
          <p:cNvPr id="77830" name="Picture 6" descr="perineum"/>
          <p:cNvPicPr>
            <a:picLocks noChangeAspect="1" noChangeArrowheads="1"/>
          </p:cNvPicPr>
          <p:nvPr/>
        </p:nvPicPr>
        <p:blipFill>
          <a:blip r:embed="rId2" cstate="print"/>
          <a:srcRect t="7260"/>
          <a:stretch>
            <a:fillRect/>
          </a:stretch>
        </p:blipFill>
        <p:spPr bwMode="auto">
          <a:xfrm>
            <a:off x="179512" y="980728"/>
            <a:ext cx="8784975" cy="5760640"/>
          </a:xfrm>
          <a:prstGeom prst="rect">
            <a:avLst/>
          </a:prstGeom>
          <a:noFill/>
        </p:spPr>
      </p:pic>
    </p:spTree>
    <p:extLst>
      <p:ext uri="{BB962C8B-B14F-4D97-AF65-F5344CB8AC3E}">
        <p14:creationId xmlns:p14="http://schemas.microsoft.com/office/powerpoint/2010/main" val="4115551255"/>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femmina-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27513" y="693738"/>
            <a:ext cx="4637087" cy="5256212"/>
          </a:xfrm>
          <a:prstGeom prst="rect">
            <a:avLst/>
          </a:prstGeom>
          <a:noFill/>
        </p:spPr>
      </p:pic>
      <p:sp>
        <p:nvSpPr>
          <p:cNvPr id="2050" name="Rectangle 2"/>
          <p:cNvSpPr>
            <a:spLocks noGrp="1" noChangeArrowheads="1"/>
          </p:cNvSpPr>
          <p:nvPr>
            <p:ph type="ctrTitle"/>
          </p:nvPr>
        </p:nvSpPr>
        <p:spPr>
          <a:xfrm>
            <a:off x="0" y="-99392"/>
            <a:ext cx="5508625" cy="3456384"/>
          </a:xfrm>
        </p:spPr>
        <p:txBody>
          <a:bodyPr/>
          <a:lstStyle/>
          <a:p>
            <a:pPr algn="l"/>
            <a:r>
              <a:rPr lang="en-GB" sz="4800" dirty="0">
                <a:solidFill>
                  <a:srgbClr val="F94717"/>
                </a:solidFill>
                <a:effectLst>
                  <a:outerShdw blurRad="38100" dist="38100" dir="2700000" algn="tl">
                    <a:srgbClr val="C0C0C0"/>
                  </a:outerShdw>
                </a:effectLst>
              </a:rPr>
              <a:t>ANATOMY OF THE </a:t>
            </a:r>
            <a:br>
              <a:rPr lang="en-GB" sz="4800" dirty="0">
                <a:solidFill>
                  <a:srgbClr val="F94717"/>
                </a:solidFill>
                <a:effectLst>
                  <a:outerShdw blurRad="38100" dist="38100" dir="2700000" algn="tl">
                    <a:srgbClr val="C0C0C0"/>
                  </a:outerShdw>
                </a:effectLst>
              </a:rPr>
            </a:br>
            <a:r>
              <a:rPr lang="en-GB" sz="4800" dirty="0">
                <a:solidFill>
                  <a:srgbClr val="F94717"/>
                </a:solidFill>
                <a:effectLst>
                  <a:outerShdw blurRad="38100" dist="38100" dir="2700000" algn="tl">
                    <a:srgbClr val="C0C0C0"/>
                  </a:outerShdw>
                </a:effectLst>
              </a:rPr>
              <a:t>FEMALE GENITAL SYSTEM</a:t>
            </a:r>
            <a:endParaRPr lang="en-US" sz="4800" dirty="0">
              <a:solidFill>
                <a:srgbClr val="F94717"/>
              </a:solidFill>
              <a:effectLst>
                <a:outerShdw blurRad="38100" dist="38100" dir="2700000" algn="tl">
                  <a:srgbClr val="C0C0C0"/>
                </a:outerShdw>
              </a:effectLst>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028700" y="116632"/>
            <a:ext cx="7200900" cy="2055068"/>
          </a:xfrm>
        </p:spPr>
        <p:txBody>
          <a:bodyPr/>
          <a:lstStyle/>
          <a:p>
            <a:pPr algn="ctr"/>
            <a:r>
              <a:rPr lang="en-GB" b="1" dirty="0">
                <a:solidFill>
                  <a:schemeClr val="accent6">
                    <a:lumMod val="50000"/>
                  </a:schemeClr>
                </a:solidFill>
              </a:rPr>
              <a:t>THE VULVA 1</a:t>
            </a:r>
            <a:endParaRPr lang="en-US" b="1" dirty="0">
              <a:solidFill>
                <a:schemeClr val="accent6">
                  <a:lumMod val="50000"/>
                </a:schemeClr>
              </a:solidFill>
            </a:endParaRPr>
          </a:p>
        </p:txBody>
      </p:sp>
      <p:sp>
        <p:nvSpPr>
          <p:cNvPr id="3077" name="Rectangle 5"/>
          <p:cNvSpPr>
            <a:spLocks noGrp="1" noChangeArrowheads="1"/>
          </p:cNvSpPr>
          <p:nvPr>
            <p:ph idx="1"/>
          </p:nvPr>
        </p:nvSpPr>
        <p:spPr>
          <a:xfrm>
            <a:off x="457200" y="1124744"/>
            <a:ext cx="4691063" cy="5183981"/>
          </a:xfrm>
        </p:spPr>
        <p:txBody>
          <a:bodyPr>
            <a:noAutofit/>
          </a:bodyPr>
          <a:lstStyle/>
          <a:p>
            <a:pPr>
              <a:lnSpc>
                <a:spcPct val="90000"/>
              </a:lnSpc>
              <a:buFont typeface="Wingdings" pitchFamily="2" charset="2"/>
              <a:buChar char="Ø"/>
            </a:pPr>
            <a:r>
              <a:rPr lang="en-GB" sz="2800" b="1" dirty="0">
                <a:solidFill>
                  <a:schemeClr val="accent6">
                    <a:lumMod val="75000"/>
                  </a:schemeClr>
                </a:solidFill>
              </a:rPr>
              <a:t>1. Mons Veneris:</a:t>
            </a:r>
            <a:r>
              <a:rPr lang="en-GB" sz="2800" dirty="0">
                <a:solidFill>
                  <a:schemeClr val="accent6">
                    <a:lumMod val="75000"/>
                  </a:schemeClr>
                </a:solidFill>
              </a:rPr>
              <a:t>  </a:t>
            </a:r>
          </a:p>
          <a:p>
            <a:pPr lvl="1">
              <a:lnSpc>
                <a:spcPct val="90000"/>
              </a:lnSpc>
            </a:pPr>
            <a:r>
              <a:rPr lang="en-GB" sz="2800" dirty="0"/>
              <a:t>a pad of fat overlying the symphysis pubis and covered by skin &amp; hairs.</a:t>
            </a:r>
          </a:p>
          <a:p>
            <a:pPr lvl="1">
              <a:lnSpc>
                <a:spcPct val="90000"/>
              </a:lnSpc>
            </a:pPr>
            <a:endParaRPr lang="en-GB" sz="2800" dirty="0"/>
          </a:p>
          <a:p>
            <a:pPr>
              <a:lnSpc>
                <a:spcPct val="90000"/>
              </a:lnSpc>
              <a:buFont typeface="Wingdings" pitchFamily="2" charset="2"/>
              <a:buChar char="Ø"/>
            </a:pPr>
            <a:r>
              <a:rPr lang="en-GB" sz="2800" b="1" dirty="0">
                <a:solidFill>
                  <a:schemeClr val="accent6">
                    <a:lumMod val="75000"/>
                  </a:schemeClr>
                </a:solidFill>
              </a:rPr>
              <a:t>2. Clitoris:</a:t>
            </a:r>
            <a:r>
              <a:rPr lang="en-GB" sz="2800" dirty="0">
                <a:solidFill>
                  <a:schemeClr val="accent6">
                    <a:lumMod val="75000"/>
                  </a:schemeClr>
                </a:solidFill>
              </a:rPr>
              <a:t> </a:t>
            </a:r>
          </a:p>
          <a:p>
            <a:pPr lvl="1">
              <a:lnSpc>
                <a:spcPct val="90000"/>
              </a:lnSpc>
            </a:pPr>
            <a:r>
              <a:rPr lang="en-GB" sz="2800" dirty="0"/>
              <a:t>an erectile cavernous structure below the symphysis pubis. </a:t>
            </a:r>
          </a:p>
          <a:p>
            <a:pPr lvl="1">
              <a:lnSpc>
                <a:spcPct val="90000"/>
              </a:lnSpc>
            </a:pPr>
            <a:r>
              <a:rPr lang="en-GB" sz="2800" dirty="0"/>
              <a:t>formed of a small glans and two corpora cavernosa.</a:t>
            </a:r>
          </a:p>
        </p:txBody>
      </p:sp>
      <p:pic>
        <p:nvPicPr>
          <p:cNvPr id="3081" name="Picture 9" descr="07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268759"/>
            <a:ext cx="4571999" cy="5039965"/>
          </a:xfrm>
          <a:prstGeom prst="rect">
            <a:avLst/>
          </a:prstGeom>
          <a:noFill/>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457200" y="-99391"/>
            <a:ext cx="8229600" cy="1008111"/>
          </a:xfrm>
          <a:prstGeom prst="rect">
            <a:avLst/>
          </a:prstGeom>
          <a:noFill/>
          <a:ln w="9525">
            <a:noFill/>
            <a:miter lim="800000"/>
            <a:headEnd/>
            <a:tailEnd/>
          </a:ln>
          <a:effectLst/>
        </p:spPr>
        <p:txBody>
          <a:bodyPr anchor="b"/>
          <a:lstStyle/>
          <a:p>
            <a:pPr algn="ctr" rtl="0"/>
            <a:r>
              <a:rPr lang="en-GB" sz="4400" b="1" dirty="0">
                <a:solidFill>
                  <a:schemeClr val="accent6">
                    <a:lumMod val="50000"/>
                  </a:schemeClr>
                </a:solidFill>
                <a:latin typeface="Times New Roman" pitchFamily="18" charset="0"/>
                <a:cs typeface="Times New Roman" pitchFamily="18" charset="0"/>
              </a:rPr>
              <a:t>THE VULVA 2</a:t>
            </a:r>
            <a:endParaRPr lang="en-US" sz="4400" b="1" dirty="0">
              <a:solidFill>
                <a:schemeClr val="accent6">
                  <a:lumMod val="50000"/>
                </a:schemeClr>
              </a:solidFill>
              <a:latin typeface="Times New Roman" pitchFamily="18" charset="0"/>
              <a:cs typeface="Times New Roman" pitchFamily="18" charset="0"/>
            </a:endParaRPr>
          </a:p>
        </p:txBody>
      </p:sp>
      <p:sp>
        <p:nvSpPr>
          <p:cNvPr id="15365" name="Rectangle 5"/>
          <p:cNvSpPr>
            <a:spLocks noChangeArrowheads="1"/>
          </p:cNvSpPr>
          <p:nvPr/>
        </p:nvSpPr>
        <p:spPr bwMode="auto">
          <a:xfrm>
            <a:off x="457200" y="1412776"/>
            <a:ext cx="3538538" cy="5688632"/>
          </a:xfrm>
          <a:prstGeom prst="rect">
            <a:avLst/>
          </a:prstGeom>
          <a:noFill/>
          <a:ln w="9525">
            <a:noFill/>
            <a:miter lim="800000"/>
            <a:headEnd/>
            <a:tailEnd/>
          </a:ln>
          <a:effectLst/>
        </p:spPr>
        <p:txBody>
          <a:bodyPr/>
          <a:lstStyle/>
          <a:p>
            <a:pPr marL="342900" indent="-342900" algn="l" rtl="0">
              <a:lnSpc>
                <a:spcPct val="90000"/>
              </a:lnSpc>
              <a:spcBef>
                <a:spcPct val="20000"/>
              </a:spcBef>
              <a:buClr>
                <a:srgbClr val="FD1313"/>
              </a:buClr>
              <a:buSzPct val="65000"/>
              <a:buFont typeface="Wingdings" pitchFamily="2" charset="2"/>
              <a:buChar char="u"/>
            </a:pPr>
            <a:r>
              <a:rPr lang="en-GB" sz="2000" b="1" dirty="0">
                <a:solidFill>
                  <a:schemeClr val="accent6">
                    <a:lumMod val="75000"/>
                  </a:schemeClr>
                </a:solidFill>
                <a:latin typeface="+mj-lt"/>
              </a:rPr>
              <a:t>3. Labia Majora:</a:t>
            </a:r>
            <a:r>
              <a:rPr lang="en-GB" sz="2000" dirty="0">
                <a:solidFill>
                  <a:schemeClr val="accent6">
                    <a:lumMod val="75000"/>
                  </a:schemeClr>
                </a:solidFill>
                <a:latin typeface="+mj-lt"/>
              </a:rPr>
              <a:t> </a:t>
            </a:r>
          </a:p>
          <a:p>
            <a:pPr marL="742950" lvl="1" indent="-285750" algn="l" rtl="0">
              <a:lnSpc>
                <a:spcPct val="90000"/>
              </a:lnSpc>
              <a:spcBef>
                <a:spcPct val="20000"/>
              </a:spcBef>
              <a:buClr>
                <a:srgbClr val="FFCC00"/>
              </a:buClr>
              <a:buSzPct val="75000"/>
              <a:buFont typeface="Wingdings" pitchFamily="2" charset="2"/>
              <a:buChar char="n"/>
            </a:pPr>
            <a:r>
              <a:rPr lang="en-GB" sz="2000" i="1" dirty="0">
                <a:latin typeface="+mj-lt"/>
              </a:rPr>
              <a:t>The outer 2 skin folds, raised by underlying fat, and passing back from the mons veneris to the perineum. The outer skin is covered by hairs while the inner medial surface is smooth, hairless and contains sebaceous and sweat glands.</a:t>
            </a:r>
          </a:p>
          <a:p>
            <a:pPr marL="742950" lvl="1" indent="-285750" algn="l" rtl="0">
              <a:lnSpc>
                <a:spcPct val="90000"/>
              </a:lnSpc>
              <a:spcBef>
                <a:spcPct val="20000"/>
              </a:spcBef>
              <a:buClr>
                <a:srgbClr val="FFCC00"/>
              </a:buClr>
              <a:buSzPct val="75000"/>
              <a:buFont typeface="Wingdings" pitchFamily="2" charset="2"/>
              <a:buChar char="n"/>
            </a:pPr>
            <a:endParaRPr lang="en-GB" sz="2000" dirty="0">
              <a:solidFill>
                <a:srgbClr val="006600"/>
              </a:solidFill>
              <a:latin typeface="+mj-lt"/>
            </a:endParaRPr>
          </a:p>
          <a:p>
            <a:pPr marL="342900" indent="-342900" algn="l" rtl="0">
              <a:lnSpc>
                <a:spcPct val="90000"/>
              </a:lnSpc>
              <a:spcBef>
                <a:spcPct val="20000"/>
              </a:spcBef>
              <a:buClr>
                <a:srgbClr val="FD1313"/>
              </a:buClr>
              <a:buSzPct val="65000"/>
              <a:buFont typeface="Wingdings" pitchFamily="2" charset="2"/>
              <a:buChar char="u"/>
            </a:pPr>
            <a:r>
              <a:rPr lang="en-GB" sz="2000" b="1" dirty="0">
                <a:solidFill>
                  <a:schemeClr val="accent6">
                    <a:lumMod val="75000"/>
                  </a:schemeClr>
                </a:solidFill>
                <a:latin typeface="+mj-lt"/>
              </a:rPr>
              <a:t>4. Labia Minora:</a:t>
            </a:r>
            <a:r>
              <a:rPr lang="en-GB" sz="2000" dirty="0">
                <a:solidFill>
                  <a:schemeClr val="accent6">
                    <a:lumMod val="75000"/>
                  </a:schemeClr>
                </a:solidFill>
                <a:latin typeface="+mj-lt"/>
              </a:rPr>
              <a:t> </a:t>
            </a:r>
          </a:p>
          <a:p>
            <a:pPr marL="742950" lvl="1" indent="-285750" algn="l" rtl="0">
              <a:lnSpc>
                <a:spcPct val="90000"/>
              </a:lnSpc>
              <a:spcBef>
                <a:spcPct val="20000"/>
              </a:spcBef>
              <a:buClr>
                <a:srgbClr val="FFCC00"/>
              </a:buClr>
              <a:buSzPct val="75000"/>
              <a:buFont typeface="Wingdings" pitchFamily="2" charset="2"/>
              <a:buChar char="n"/>
            </a:pPr>
            <a:r>
              <a:rPr lang="en-GB" sz="2000" i="1" dirty="0">
                <a:latin typeface="+mj-lt"/>
              </a:rPr>
              <a:t>2 thin folds of modified skin situated medial to the labia majora. </a:t>
            </a:r>
            <a:endParaRPr lang="en-US" sz="2000" i="1" dirty="0">
              <a:latin typeface="+mj-lt"/>
            </a:endParaRPr>
          </a:p>
        </p:txBody>
      </p:sp>
      <p:pic>
        <p:nvPicPr>
          <p:cNvPr id="15367" name="Picture 7" descr="1547_f8"/>
          <p:cNvPicPr>
            <a:picLocks noChangeAspect="1" noChangeArrowheads="1"/>
          </p:cNvPicPr>
          <p:nvPr/>
        </p:nvPicPr>
        <p:blipFill>
          <a:blip r:embed="rId2" cstate="print"/>
          <a:srcRect l="3024" r="7022"/>
          <a:stretch>
            <a:fillRect/>
          </a:stretch>
        </p:blipFill>
        <p:spPr bwMode="auto">
          <a:xfrm>
            <a:off x="4067175" y="1412776"/>
            <a:ext cx="4969321" cy="5112567"/>
          </a:xfrm>
          <a:prstGeom prst="rect">
            <a:avLst/>
          </a:prstGeom>
          <a:no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28700" y="0"/>
            <a:ext cx="7200900" cy="2171700"/>
          </a:xfrm>
        </p:spPr>
        <p:txBody>
          <a:bodyPr/>
          <a:lstStyle/>
          <a:p>
            <a:pPr algn="ctr"/>
            <a:r>
              <a:rPr lang="en-GB" b="1" dirty="0">
                <a:solidFill>
                  <a:schemeClr val="accent6">
                    <a:lumMod val="50000"/>
                  </a:schemeClr>
                </a:solidFill>
              </a:rPr>
              <a:t>THE VULVA 3</a:t>
            </a:r>
            <a:endParaRPr lang="en-US" b="1" dirty="0">
              <a:solidFill>
                <a:schemeClr val="accent6">
                  <a:lumMod val="50000"/>
                </a:schemeClr>
              </a:solidFill>
            </a:endParaRPr>
          </a:p>
        </p:txBody>
      </p:sp>
      <p:sp>
        <p:nvSpPr>
          <p:cNvPr id="9219" name="Rectangle 3"/>
          <p:cNvSpPr>
            <a:spLocks noGrp="1" noChangeArrowheads="1"/>
          </p:cNvSpPr>
          <p:nvPr>
            <p:ph idx="1"/>
          </p:nvPr>
        </p:nvSpPr>
        <p:spPr>
          <a:xfrm>
            <a:off x="457200" y="1600200"/>
            <a:ext cx="4186238" cy="4530725"/>
          </a:xfrm>
        </p:spPr>
        <p:txBody>
          <a:bodyPr>
            <a:noAutofit/>
          </a:bodyPr>
          <a:lstStyle/>
          <a:p>
            <a:r>
              <a:rPr lang="en-GB" sz="2800" b="1" dirty="0">
                <a:solidFill>
                  <a:schemeClr val="accent6">
                    <a:lumMod val="75000"/>
                  </a:schemeClr>
                </a:solidFill>
              </a:rPr>
              <a:t>5. The Hymen: </a:t>
            </a:r>
          </a:p>
          <a:p>
            <a:pPr marL="0" indent="0">
              <a:buNone/>
            </a:pPr>
            <a:endParaRPr lang="en-GB" sz="2800" b="1" dirty="0">
              <a:solidFill>
                <a:schemeClr val="accent6">
                  <a:lumMod val="75000"/>
                </a:schemeClr>
              </a:solidFill>
            </a:endParaRPr>
          </a:p>
          <a:p>
            <a:pPr lvl="1"/>
            <a:r>
              <a:rPr lang="en-GB" sz="2800" dirty="0"/>
              <a:t>a membrane, situated about 2 cm from the vestibule that </a:t>
            </a:r>
            <a:r>
              <a:rPr lang="en-GB" sz="2800" b="1" dirty="0">
                <a:solidFill>
                  <a:srgbClr val="C00000"/>
                </a:solidFill>
              </a:rPr>
              <a:t>demarcates the external from the internal genital organs,</a:t>
            </a:r>
            <a:r>
              <a:rPr lang="en-GB" sz="2800" dirty="0"/>
              <a:t> and partially closes the vaginal orifice. </a:t>
            </a:r>
            <a:endParaRPr lang="en-US" sz="2800" dirty="0"/>
          </a:p>
        </p:txBody>
      </p:sp>
      <p:pic>
        <p:nvPicPr>
          <p:cNvPr id="9222" name="Picture 6" descr="hymen1"/>
          <p:cNvPicPr>
            <a:picLocks noChangeAspect="1" noChangeArrowheads="1"/>
          </p:cNvPicPr>
          <p:nvPr/>
        </p:nvPicPr>
        <p:blipFill>
          <a:blip r:embed="rId2" cstate="print"/>
          <a:srcRect/>
          <a:stretch>
            <a:fillRect/>
          </a:stretch>
        </p:blipFill>
        <p:spPr bwMode="auto">
          <a:xfrm>
            <a:off x="4643438" y="1196752"/>
            <a:ext cx="4470400" cy="5472608"/>
          </a:xfrm>
          <a:prstGeom prst="rect">
            <a:avLst/>
          </a:prstGeom>
          <a:noFill/>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028700" y="116632"/>
            <a:ext cx="7200900" cy="2055068"/>
          </a:xfrm>
        </p:spPr>
        <p:txBody>
          <a:bodyPr/>
          <a:lstStyle/>
          <a:p>
            <a:pPr algn="r"/>
            <a:r>
              <a:rPr lang="en-GB" b="1" dirty="0">
                <a:solidFill>
                  <a:schemeClr val="accent6">
                    <a:lumMod val="50000"/>
                  </a:schemeClr>
                </a:solidFill>
              </a:rPr>
              <a:t>THE VULVA 4</a:t>
            </a:r>
            <a:endParaRPr lang="en-US" b="1" dirty="0">
              <a:solidFill>
                <a:schemeClr val="accent6">
                  <a:lumMod val="50000"/>
                </a:schemeClr>
              </a:solidFill>
            </a:endParaRPr>
          </a:p>
        </p:txBody>
      </p:sp>
      <p:sp>
        <p:nvSpPr>
          <p:cNvPr id="10245" name="Rectangle 5"/>
          <p:cNvSpPr>
            <a:spLocks noGrp="1" noChangeArrowheads="1"/>
          </p:cNvSpPr>
          <p:nvPr>
            <p:ph idx="1"/>
          </p:nvPr>
        </p:nvSpPr>
        <p:spPr>
          <a:xfrm>
            <a:off x="457200" y="188640"/>
            <a:ext cx="4475163" cy="3279303"/>
          </a:xfrm>
        </p:spPr>
        <p:txBody>
          <a:bodyPr>
            <a:normAutofit/>
          </a:bodyPr>
          <a:lstStyle/>
          <a:p>
            <a:pPr>
              <a:lnSpc>
                <a:spcPct val="80000"/>
              </a:lnSpc>
            </a:pPr>
            <a:r>
              <a:rPr lang="en-GB" b="1" dirty="0">
                <a:solidFill>
                  <a:schemeClr val="accent6">
                    <a:lumMod val="75000"/>
                  </a:schemeClr>
                </a:solidFill>
              </a:rPr>
              <a:t>6. Bartholin Glands: (Greater Vestibular Glands): </a:t>
            </a:r>
          </a:p>
          <a:p>
            <a:pPr lvl="1">
              <a:lnSpc>
                <a:spcPct val="80000"/>
              </a:lnSpc>
            </a:pPr>
            <a:r>
              <a:rPr lang="en-GB" sz="1600" i="0" dirty="0">
                <a:solidFill>
                  <a:schemeClr val="tx1"/>
                </a:solidFill>
              </a:rPr>
              <a:t>bilateral compound racemose glands</a:t>
            </a:r>
          </a:p>
          <a:p>
            <a:pPr lvl="1">
              <a:lnSpc>
                <a:spcPct val="80000"/>
              </a:lnSpc>
            </a:pPr>
            <a:r>
              <a:rPr lang="en-GB" sz="1600" b="1" i="0" dirty="0">
                <a:solidFill>
                  <a:schemeClr val="tx1"/>
                </a:solidFill>
              </a:rPr>
              <a:t>secrete mucus during sexual excitement </a:t>
            </a:r>
          </a:p>
          <a:p>
            <a:pPr lvl="1">
              <a:lnSpc>
                <a:spcPct val="80000"/>
              </a:lnSpc>
            </a:pPr>
            <a:r>
              <a:rPr lang="en-GB" sz="1600" i="0" dirty="0">
                <a:solidFill>
                  <a:schemeClr val="tx1"/>
                </a:solidFill>
              </a:rPr>
              <a:t>situated </a:t>
            </a:r>
            <a:r>
              <a:rPr lang="en-GB" sz="1600" b="1" i="0" dirty="0">
                <a:solidFill>
                  <a:schemeClr val="tx1"/>
                </a:solidFill>
              </a:rPr>
              <a:t>deep in the labia majora</a:t>
            </a:r>
            <a:r>
              <a:rPr lang="en-GB" sz="1600" i="0" dirty="0">
                <a:solidFill>
                  <a:schemeClr val="tx1"/>
                </a:solidFill>
              </a:rPr>
              <a:t>, at the junction of the posterior and the middle thirds</a:t>
            </a:r>
          </a:p>
          <a:p>
            <a:pPr lvl="1">
              <a:lnSpc>
                <a:spcPct val="80000"/>
              </a:lnSpc>
            </a:pPr>
            <a:r>
              <a:rPr lang="en-GB" sz="1600" i="0" dirty="0">
                <a:solidFill>
                  <a:schemeClr val="tx1"/>
                </a:solidFill>
              </a:rPr>
              <a:t>Its duct is 2 cm long and opens between the hymen and the labium minus. </a:t>
            </a:r>
          </a:p>
        </p:txBody>
      </p:sp>
      <p:pic>
        <p:nvPicPr>
          <p:cNvPr id="10248" name="Picture 8" descr="bartholin"/>
          <p:cNvPicPr>
            <a:picLocks noChangeAspect="1" noChangeArrowheads="1"/>
          </p:cNvPicPr>
          <p:nvPr/>
        </p:nvPicPr>
        <p:blipFill>
          <a:blip r:embed="rId2" cstate="print">
            <a:clrChange>
              <a:clrFrom>
                <a:srgbClr val="FFFFFF"/>
              </a:clrFrom>
              <a:clrTo>
                <a:srgbClr val="FFFFFF">
                  <a:alpha val="0"/>
                </a:srgbClr>
              </a:clrTo>
            </a:clrChange>
          </a:blip>
          <a:srcRect r="7971" b="34500"/>
          <a:stretch>
            <a:fillRect/>
          </a:stretch>
        </p:blipFill>
        <p:spPr bwMode="auto">
          <a:xfrm>
            <a:off x="4572000" y="692697"/>
            <a:ext cx="4392613" cy="2520279"/>
          </a:xfrm>
          <a:prstGeom prst="rect">
            <a:avLst/>
          </a:prstGeom>
          <a:noFill/>
        </p:spPr>
      </p:pic>
      <p:sp>
        <p:nvSpPr>
          <p:cNvPr id="10249" name="Rectangle 9"/>
          <p:cNvSpPr>
            <a:spLocks noChangeArrowheads="1"/>
          </p:cNvSpPr>
          <p:nvPr/>
        </p:nvSpPr>
        <p:spPr bwMode="auto">
          <a:xfrm>
            <a:off x="457200" y="2924944"/>
            <a:ext cx="8002588" cy="5112569"/>
          </a:xfrm>
          <a:prstGeom prst="rect">
            <a:avLst/>
          </a:prstGeom>
          <a:noFill/>
          <a:ln w="9525">
            <a:noFill/>
            <a:miter lim="800000"/>
            <a:headEnd/>
            <a:tailEnd/>
          </a:ln>
          <a:effectLst/>
        </p:spPr>
        <p:txBody>
          <a:bodyPr/>
          <a:lstStyle/>
          <a:p>
            <a:pPr marL="342900" indent="-342900" algn="l" rtl="0">
              <a:lnSpc>
                <a:spcPct val="80000"/>
              </a:lnSpc>
              <a:spcBef>
                <a:spcPct val="20000"/>
              </a:spcBef>
              <a:buClr>
                <a:srgbClr val="FD1313"/>
              </a:buClr>
              <a:buSzPct val="65000"/>
              <a:buFont typeface="Wingdings" pitchFamily="2" charset="2"/>
              <a:buChar char="u"/>
            </a:pPr>
            <a:r>
              <a:rPr lang="en-GB" sz="2000" b="1" dirty="0">
                <a:solidFill>
                  <a:schemeClr val="accent6">
                    <a:lumMod val="75000"/>
                  </a:schemeClr>
                </a:solidFill>
              </a:rPr>
              <a:t>7. Vestibule:  </a:t>
            </a:r>
          </a:p>
          <a:p>
            <a:pPr marL="742950" lvl="1" indent="-285750" algn="l" rtl="0">
              <a:lnSpc>
                <a:spcPct val="80000"/>
              </a:lnSpc>
              <a:spcBef>
                <a:spcPct val="20000"/>
              </a:spcBef>
              <a:buClr>
                <a:srgbClr val="FFCC00"/>
              </a:buClr>
              <a:buSzPct val="75000"/>
              <a:buFont typeface="Wingdings" pitchFamily="2" charset="2"/>
              <a:buChar char="n"/>
            </a:pPr>
            <a:r>
              <a:rPr lang="en-GB" dirty="0"/>
              <a:t>the area </a:t>
            </a:r>
            <a:r>
              <a:rPr lang="en-GB" b="1" dirty="0"/>
              <a:t>between the inner aspects of the labia minora and the fourchette. </a:t>
            </a:r>
          </a:p>
          <a:p>
            <a:pPr marL="742950" lvl="1" indent="-285750" algn="l" rtl="0">
              <a:lnSpc>
                <a:spcPct val="80000"/>
              </a:lnSpc>
              <a:spcBef>
                <a:spcPct val="20000"/>
              </a:spcBef>
              <a:buClr>
                <a:srgbClr val="FFCC00"/>
              </a:buClr>
              <a:buSzPct val="75000"/>
              <a:buFont typeface="Wingdings" pitchFamily="2" charset="2"/>
              <a:buChar char="n"/>
            </a:pPr>
            <a:r>
              <a:rPr lang="en-GB" dirty="0"/>
              <a:t>Structures that open in the vestibule are: </a:t>
            </a:r>
          </a:p>
          <a:p>
            <a:pPr marL="1143000" lvl="2" indent="-228600" algn="l" rtl="0">
              <a:lnSpc>
                <a:spcPct val="80000"/>
              </a:lnSpc>
              <a:spcBef>
                <a:spcPct val="20000"/>
              </a:spcBef>
              <a:buClr>
                <a:schemeClr val="accent1"/>
              </a:buClr>
              <a:buSzPct val="65000"/>
              <a:buFont typeface="Wingdings" pitchFamily="2" charset="2"/>
              <a:buChar char="p"/>
            </a:pPr>
            <a:r>
              <a:rPr lang="en-GB" dirty="0"/>
              <a:t>Urethra </a:t>
            </a:r>
          </a:p>
          <a:p>
            <a:pPr marL="1143000" lvl="2" indent="-228600" algn="l" rtl="0">
              <a:lnSpc>
                <a:spcPct val="80000"/>
              </a:lnSpc>
              <a:spcBef>
                <a:spcPct val="20000"/>
              </a:spcBef>
              <a:buClr>
                <a:schemeClr val="accent1"/>
              </a:buClr>
              <a:buSzPct val="65000"/>
              <a:buFont typeface="Wingdings" pitchFamily="2" charset="2"/>
              <a:buChar char="p"/>
            </a:pPr>
            <a:r>
              <a:rPr lang="en-GB" dirty="0"/>
              <a:t>The Bartholin glands ducts. </a:t>
            </a:r>
          </a:p>
          <a:p>
            <a:pPr marL="1143000" lvl="2" indent="-228600" algn="l" rtl="0">
              <a:lnSpc>
                <a:spcPct val="80000"/>
              </a:lnSpc>
              <a:spcBef>
                <a:spcPct val="20000"/>
              </a:spcBef>
              <a:buClr>
                <a:schemeClr val="accent1"/>
              </a:buClr>
              <a:buSzPct val="65000"/>
              <a:buFont typeface="Wingdings" pitchFamily="2" charset="2"/>
              <a:buChar char="p"/>
            </a:pPr>
            <a:r>
              <a:rPr lang="en-GB" dirty="0"/>
              <a:t>The vagina.</a:t>
            </a:r>
            <a:endParaRPr lang="el-GR" dirty="0"/>
          </a:p>
          <a:p>
            <a:pPr marL="342900" indent="-342900" algn="l" rtl="0">
              <a:lnSpc>
                <a:spcPct val="80000"/>
              </a:lnSpc>
              <a:spcBef>
                <a:spcPct val="20000"/>
              </a:spcBef>
              <a:buClr>
                <a:srgbClr val="FD1313"/>
              </a:buClr>
              <a:buSzPct val="65000"/>
              <a:buFont typeface="Wingdings" pitchFamily="2" charset="2"/>
              <a:buChar char="u"/>
            </a:pPr>
            <a:r>
              <a:rPr lang="en-GB" sz="1600" b="1" dirty="0">
                <a:solidFill>
                  <a:schemeClr val="accent6">
                    <a:lumMod val="75000"/>
                  </a:schemeClr>
                </a:solidFill>
              </a:rPr>
              <a:t>8. </a:t>
            </a:r>
            <a:r>
              <a:rPr lang="en-GB" b="1" dirty="0">
                <a:solidFill>
                  <a:schemeClr val="accent6">
                    <a:lumMod val="75000"/>
                  </a:schemeClr>
                </a:solidFill>
              </a:rPr>
              <a:t>Vestibular bulbs:</a:t>
            </a:r>
            <a:r>
              <a:rPr lang="en-GB" dirty="0">
                <a:solidFill>
                  <a:schemeClr val="accent6">
                    <a:lumMod val="75000"/>
                  </a:schemeClr>
                </a:solidFill>
              </a:rPr>
              <a:t>  </a:t>
            </a:r>
          </a:p>
          <a:p>
            <a:pPr marL="742950" lvl="1" indent="-285750" algn="l" rtl="0">
              <a:lnSpc>
                <a:spcPct val="80000"/>
              </a:lnSpc>
              <a:spcBef>
                <a:spcPct val="20000"/>
              </a:spcBef>
              <a:buClr>
                <a:srgbClr val="FFCC00"/>
              </a:buClr>
              <a:buSzPct val="75000"/>
              <a:buFont typeface="Wingdings" pitchFamily="2" charset="2"/>
              <a:buChar char="n"/>
            </a:pPr>
            <a:r>
              <a:rPr lang="en-GB" sz="1600" dirty="0"/>
              <a:t>oblong </a:t>
            </a:r>
            <a:r>
              <a:rPr lang="en-GB" sz="1600" b="1" dirty="0"/>
              <a:t>masses of erectile tissue </a:t>
            </a:r>
            <a:r>
              <a:rPr lang="en-GB" sz="1600" dirty="0"/>
              <a:t>that lie on each side of the vaginal introitus</a:t>
            </a:r>
          </a:p>
          <a:p>
            <a:pPr marL="342900" indent="-342900" algn="l" rtl="0">
              <a:lnSpc>
                <a:spcPct val="80000"/>
              </a:lnSpc>
              <a:spcBef>
                <a:spcPct val="20000"/>
              </a:spcBef>
              <a:buClr>
                <a:srgbClr val="FD1313"/>
              </a:buClr>
              <a:buSzPct val="65000"/>
              <a:buFont typeface="Wingdings" pitchFamily="2" charset="2"/>
              <a:buChar char="u"/>
            </a:pPr>
            <a:r>
              <a:rPr lang="en-GB" sz="1600" b="1" dirty="0">
                <a:solidFill>
                  <a:schemeClr val="accent6">
                    <a:lumMod val="75000"/>
                  </a:schemeClr>
                </a:solidFill>
              </a:rPr>
              <a:t>9. </a:t>
            </a:r>
            <a:r>
              <a:rPr lang="en-GB" b="1" dirty="0">
                <a:solidFill>
                  <a:schemeClr val="accent6">
                    <a:lumMod val="75000"/>
                  </a:schemeClr>
                </a:solidFill>
              </a:rPr>
              <a:t>External urethral meatus:</a:t>
            </a:r>
            <a:r>
              <a:rPr lang="en-GB" dirty="0">
                <a:solidFill>
                  <a:schemeClr val="accent6">
                    <a:lumMod val="75000"/>
                  </a:schemeClr>
                </a:solidFill>
              </a:rPr>
              <a:t>  </a:t>
            </a:r>
          </a:p>
          <a:p>
            <a:pPr marL="742950" lvl="1" indent="-285750" algn="l" rtl="0">
              <a:lnSpc>
                <a:spcPct val="80000"/>
              </a:lnSpc>
              <a:spcBef>
                <a:spcPct val="20000"/>
              </a:spcBef>
              <a:buClr>
                <a:srgbClr val="FFCC00"/>
              </a:buClr>
              <a:buSzPct val="75000"/>
              <a:buFont typeface="Wingdings" pitchFamily="2" charset="2"/>
              <a:buChar char="n"/>
            </a:pPr>
            <a:r>
              <a:rPr lang="en-GB" sz="1600" dirty="0"/>
              <a:t>a triangular slit in the anterior part of the vestibule below the clitoris in which the urethra opens. </a:t>
            </a:r>
          </a:p>
          <a:p>
            <a:pPr marL="342900" indent="-342900" algn="l" rtl="0">
              <a:lnSpc>
                <a:spcPct val="80000"/>
              </a:lnSpc>
              <a:spcBef>
                <a:spcPct val="20000"/>
              </a:spcBef>
              <a:buClr>
                <a:srgbClr val="FD1313"/>
              </a:buClr>
              <a:buSzPct val="65000"/>
              <a:buFont typeface="Wingdings" pitchFamily="2" charset="2"/>
              <a:buChar char="u"/>
            </a:pPr>
            <a:r>
              <a:rPr lang="en-GB" b="1" dirty="0">
                <a:solidFill>
                  <a:schemeClr val="accent6">
                    <a:lumMod val="75000"/>
                  </a:schemeClr>
                </a:solidFill>
              </a:rPr>
              <a:t>10. Skene’s duct:</a:t>
            </a:r>
            <a:r>
              <a:rPr lang="en-GB" dirty="0">
                <a:solidFill>
                  <a:schemeClr val="accent6">
                    <a:lumMod val="75000"/>
                  </a:schemeClr>
                </a:solidFill>
              </a:rPr>
              <a:t> </a:t>
            </a:r>
          </a:p>
          <a:p>
            <a:pPr marL="742950" lvl="1" indent="-285750" algn="l" rtl="0">
              <a:lnSpc>
                <a:spcPct val="80000"/>
              </a:lnSpc>
              <a:spcBef>
                <a:spcPct val="20000"/>
              </a:spcBef>
              <a:buClr>
                <a:srgbClr val="FFCC00"/>
              </a:buClr>
              <a:buSzPct val="75000"/>
              <a:buFont typeface="Wingdings" pitchFamily="2" charset="2"/>
              <a:buChar char="n"/>
            </a:pPr>
            <a:r>
              <a:rPr lang="en-GB" sz="1600" b="1" dirty="0"/>
              <a:t>2 blindly ending para-urethral tubules </a:t>
            </a:r>
            <a:r>
              <a:rPr lang="en-GB" sz="1600" dirty="0"/>
              <a:t>which open in the floor of the urethra, few millimetres form the external urethral meatus.</a:t>
            </a:r>
            <a:r>
              <a:rPr lang="en-US" sz="1600" dirty="0"/>
              <a:t> </a:t>
            </a: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7" name="Picture 19" descr="hymen5"/>
          <p:cNvPicPr>
            <a:picLocks noChangeAspect="1" noChangeArrowheads="1"/>
          </p:cNvPicPr>
          <p:nvPr/>
        </p:nvPicPr>
        <p:blipFill>
          <a:blip r:embed="rId2" cstate="print"/>
          <a:srcRect l="11711" t="6410" r="14246"/>
          <a:stretch>
            <a:fillRect/>
          </a:stretch>
        </p:blipFill>
        <p:spPr bwMode="auto">
          <a:xfrm>
            <a:off x="4932363" y="3860800"/>
            <a:ext cx="2160586" cy="2880568"/>
          </a:xfrm>
          <a:prstGeom prst="rect">
            <a:avLst/>
          </a:prstGeom>
          <a:noFill/>
        </p:spPr>
      </p:pic>
      <p:pic>
        <p:nvPicPr>
          <p:cNvPr id="12304" name="Picture 16" descr="hymen2"/>
          <p:cNvPicPr>
            <a:picLocks noChangeAspect="1" noChangeArrowheads="1"/>
          </p:cNvPicPr>
          <p:nvPr/>
        </p:nvPicPr>
        <p:blipFill>
          <a:blip r:embed="rId3" cstate="print"/>
          <a:srcRect l="12781" t="7265" r="13176"/>
          <a:stretch>
            <a:fillRect/>
          </a:stretch>
        </p:blipFill>
        <p:spPr bwMode="auto">
          <a:xfrm>
            <a:off x="114302" y="908720"/>
            <a:ext cx="2081212" cy="3025105"/>
          </a:xfrm>
          <a:prstGeom prst="rect">
            <a:avLst/>
          </a:prstGeom>
          <a:noFill/>
        </p:spPr>
      </p:pic>
      <p:sp>
        <p:nvSpPr>
          <p:cNvPr id="12292" name="Rectangle 4"/>
          <p:cNvSpPr>
            <a:spLocks noGrp="1" noChangeArrowheads="1"/>
          </p:cNvSpPr>
          <p:nvPr>
            <p:ph type="title"/>
          </p:nvPr>
        </p:nvSpPr>
        <p:spPr>
          <a:xfrm>
            <a:off x="1028700" y="0"/>
            <a:ext cx="7200900" cy="1450975"/>
          </a:xfrm>
        </p:spPr>
        <p:txBody>
          <a:bodyPr/>
          <a:lstStyle/>
          <a:p>
            <a:pPr algn="ctr"/>
            <a:r>
              <a:rPr lang="en-GB" b="1" dirty="0">
                <a:solidFill>
                  <a:schemeClr val="accent6">
                    <a:lumMod val="50000"/>
                  </a:schemeClr>
                </a:solidFill>
              </a:rPr>
              <a:t>Types of hymen</a:t>
            </a:r>
            <a:endParaRPr lang="en-US" b="1" dirty="0">
              <a:solidFill>
                <a:schemeClr val="accent6">
                  <a:lumMod val="50000"/>
                </a:schemeClr>
              </a:solidFill>
            </a:endParaRPr>
          </a:p>
        </p:txBody>
      </p:sp>
      <p:sp>
        <p:nvSpPr>
          <p:cNvPr id="12299" name="Rectangle 11"/>
          <p:cNvSpPr>
            <a:spLocks noChangeArrowheads="1"/>
          </p:cNvSpPr>
          <p:nvPr/>
        </p:nvSpPr>
        <p:spPr bwMode="auto">
          <a:xfrm>
            <a:off x="7380288" y="3860800"/>
            <a:ext cx="1525587" cy="366713"/>
          </a:xfrm>
          <a:prstGeom prst="rect">
            <a:avLst/>
          </a:prstGeom>
          <a:noFill/>
          <a:ln w="9525">
            <a:noFill/>
            <a:miter lim="800000"/>
            <a:headEnd/>
            <a:tailEnd/>
          </a:ln>
          <a:effectLst/>
        </p:spPr>
        <p:txBody>
          <a:bodyPr wrap="none">
            <a:spAutoFit/>
          </a:bodyPr>
          <a:lstStyle/>
          <a:p>
            <a:r>
              <a:rPr lang="en-GB">
                <a:solidFill>
                  <a:srgbClr val="000000"/>
                </a:solidFill>
              </a:rPr>
              <a:t>imperforate</a:t>
            </a:r>
            <a:endParaRPr lang="en-US">
              <a:solidFill>
                <a:srgbClr val="000000"/>
              </a:solidFill>
            </a:endParaRPr>
          </a:p>
        </p:txBody>
      </p:sp>
      <p:sp>
        <p:nvSpPr>
          <p:cNvPr id="12300" name="Rectangle 12"/>
          <p:cNvSpPr>
            <a:spLocks noChangeArrowheads="1"/>
          </p:cNvSpPr>
          <p:nvPr/>
        </p:nvSpPr>
        <p:spPr bwMode="auto">
          <a:xfrm>
            <a:off x="395288" y="3933825"/>
            <a:ext cx="850900" cy="366713"/>
          </a:xfrm>
          <a:prstGeom prst="rect">
            <a:avLst/>
          </a:prstGeom>
          <a:noFill/>
          <a:ln w="9525">
            <a:noFill/>
            <a:miter lim="800000"/>
            <a:headEnd/>
            <a:tailEnd/>
          </a:ln>
          <a:effectLst/>
        </p:spPr>
        <p:txBody>
          <a:bodyPr wrap="none">
            <a:spAutoFit/>
          </a:bodyPr>
          <a:lstStyle/>
          <a:p>
            <a:r>
              <a:rPr lang="en-GB">
                <a:solidFill>
                  <a:srgbClr val="000000"/>
                </a:solidFill>
              </a:rPr>
              <a:t>Virgin</a:t>
            </a:r>
            <a:endParaRPr lang="en-US">
              <a:solidFill>
                <a:srgbClr val="000000"/>
              </a:solidFill>
            </a:endParaRPr>
          </a:p>
        </p:txBody>
      </p:sp>
      <p:sp>
        <p:nvSpPr>
          <p:cNvPr id="12303" name="Rectangle 15"/>
          <p:cNvSpPr>
            <a:spLocks noChangeArrowheads="1"/>
          </p:cNvSpPr>
          <p:nvPr/>
        </p:nvSpPr>
        <p:spPr bwMode="auto">
          <a:xfrm>
            <a:off x="5219700" y="6165850"/>
            <a:ext cx="1346200" cy="366713"/>
          </a:xfrm>
          <a:prstGeom prst="rect">
            <a:avLst/>
          </a:prstGeom>
          <a:noFill/>
          <a:ln w="9525">
            <a:noFill/>
            <a:miter lim="800000"/>
            <a:headEnd/>
            <a:tailEnd/>
          </a:ln>
          <a:effectLst/>
        </p:spPr>
        <p:txBody>
          <a:bodyPr wrap="none">
            <a:spAutoFit/>
          </a:bodyPr>
          <a:lstStyle/>
          <a:p>
            <a:r>
              <a:rPr lang="en-GB">
                <a:solidFill>
                  <a:srgbClr val="000000"/>
                </a:solidFill>
              </a:rPr>
              <a:t>Cribriform</a:t>
            </a:r>
            <a:endParaRPr lang="en-US">
              <a:solidFill>
                <a:srgbClr val="000000"/>
              </a:solidFill>
            </a:endParaRPr>
          </a:p>
        </p:txBody>
      </p:sp>
      <p:pic>
        <p:nvPicPr>
          <p:cNvPr id="12305" name="Picture 17" descr="hymen8"/>
          <p:cNvPicPr>
            <a:picLocks noChangeAspect="1" noChangeArrowheads="1"/>
          </p:cNvPicPr>
          <p:nvPr/>
        </p:nvPicPr>
        <p:blipFill>
          <a:blip r:embed="rId4" cstate="print"/>
          <a:srcRect l="10400" t="3954" r="11885"/>
          <a:stretch>
            <a:fillRect/>
          </a:stretch>
        </p:blipFill>
        <p:spPr bwMode="auto">
          <a:xfrm>
            <a:off x="2051051" y="3814763"/>
            <a:ext cx="2139949" cy="2926605"/>
          </a:xfrm>
          <a:prstGeom prst="rect">
            <a:avLst/>
          </a:prstGeom>
          <a:noFill/>
        </p:spPr>
      </p:pic>
      <p:sp>
        <p:nvSpPr>
          <p:cNvPr id="12301" name="Rectangle 13"/>
          <p:cNvSpPr>
            <a:spLocks noChangeArrowheads="1"/>
          </p:cNvSpPr>
          <p:nvPr/>
        </p:nvSpPr>
        <p:spPr bwMode="auto">
          <a:xfrm>
            <a:off x="2555875" y="6165850"/>
            <a:ext cx="1382713" cy="366713"/>
          </a:xfrm>
          <a:prstGeom prst="rect">
            <a:avLst/>
          </a:prstGeom>
          <a:noFill/>
          <a:ln w="9525">
            <a:noFill/>
            <a:miter lim="800000"/>
            <a:headEnd/>
            <a:tailEnd/>
          </a:ln>
          <a:effectLst/>
        </p:spPr>
        <p:txBody>
          <a:bodyPr wrap="none">
            <a:spAutoFit/>
          </a:bodyPr>
          <a:lstStyle/>
          <a:p>
            <a:r>
              <a:rPr lang="en-GB">
                <a:solidFill>
                  <a:srgbClr val="000000"/>
                </a:solidFill>
              </a:rPr>
              <a:t>Deflorated</a:t>
            </a:r>
            <a:endParaRPr lang="en-US">
              <a:solidFill>
                <a:srgbClr val="000000"/>
              </a:solidFill>
            </a:endParaRPr>
          </a:p>
        </p:txBody>
      </p:sp>
      <p:pic>
        <p:nvPicPr>
          <p:cNvPr id="12306" name="Picture 18" descr="hymen3"/>
          <p:cNvPicPr>
            <a:picLocks noChangeAspect="1" noChangeArrowheads="1"/>
          </p:cNvPicPr>
          <p:nvPr/>
        </p:nvPicPr>
        <p:blipFill>
          <a:blip r:embed="rId5" cstate="print"/>
          <a:srcRect l="11711" t="6410" r="11711" b="1549"/>
          <a:stretch>
            <a:fillRect/>
          </a:stretch>
        </p:blipFill>
        <p:spPr bwMode="auto">
          <a:xfrm>
            <a:off x="3917950" y="908721"/>
            <a:ext cx="1876425" cy="2952080"/>
          </a:xfrm>
          <a:prstGeom prst="rect">
            <a:avLst/>
          </a:prstGeom>
          <a:noFill/>
        </p:spPr>
      </p:pic>
      <p:sp>
        <p:nvSpPr>
          <p:cNvPr id="12302" name="Rectangle 14"/>
          <p:cNvSpPr>
            <a:spLocks noChangeArrowheads="1"/>
          </p:cNvSpPr>
          <p:nvPr/>
        </p:nvSpPr>
        <p:spPr bwMode="auto">
          <a:xfrm>
            <a:off x="4140200" y="3716338"/>
            <a:ext cx="1563688" cy="366712"/>
          </a:xfrm>
          <a:prstGeom prst="rect">
            <a:avLst/>
          </a:prstGeom>
          <a:noFill/>
          <a:ln w="9525">
            <a:noFill/>
            <a:miter lim="800000"/>
            <a:headEnd/>
            <a:tailEnd/>
          </a:ln>
          <a:effectLst/>
        </p:spPr>
        <p:txBody>
          <a:bodyPr wrap="none">
            <a:spAutoFit/>
          </a:bodyPr>
          <a:lstStyle/>
          <a:p>
            <a:r>
              <a:rPr lang="en-GB">
                <a:solidFill>
                  <a:srgbClr val="000000"/>
                </a:solidFill>
              </a:rPr>
              <a:t>Bi-perforate</a:t>
            </a:r>
            <a:endParaRPr lang="en-US">
              <a:solidFill>
                <a:srgbClr val="000000"/>
              </a:solidFill>
            </a:endParaRPr>
          </a:p>
        </p:txBody>
      </p:sp>
      <p:pic>
        <p:nvPicPr>
          <p:cNvPr id="12308" name="Picture 20" descr="hymen10"/>
          <p:cNvPicPr>
            <a:picLocks noChangeAspect="1" noChangeArrowheads="1"/>
          </p:cNvPicPr>
          <p:nvPr/>
        </p:nvPicPr>
        <p:blipFill>
          <a:blip r:embed="rId6" cstate="print"/>
          <a:srcRect l="10248" t="9723" r="15709"/>
          <a:stretch>
            <a:fillRect/>
          </a:stretch>
        </p:blipFill>
        <p:spPr bwMode="auto">
          <a:xfrm>
            <a:off x="7002462" y="908720"/>
            <a:ext cx="2141537" cy="3096543"/>
          </a:xfrm>
          <a:prstGeom prst="rect">
            <a:avLst/>
          </a:prstGeom>
          <a:noFill/>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a:xfrm>
            <a:off x="1028700" y="116632"/>
            <a:ext cx="7200900" cy="2055068"/>
          </a:xfrm>
        </p:spPr>
        <p:txBody>
          <a:bodyPr/>
          <a:lstStyle/>
          <a:p>
            <a:pPr algn="ctr"/>
            <a:r>
              <a:rPr lang="en-GB" b="1" dirty="0">
                <a:solidFill>
                  <a:schemeClr val="accent6">
                    <a:lumMod val="50000"/>
                  </a:schemeClr>
                </a:solidFill>
              </a:rPr>
              <a:t>Blood Supply</a:t>
            </a:r>
            <a:endParaRPr lang="en-US" b="1" dirty="0">
              <a:solidFill>
                <a:schemeClr val="accent6">
                  <a:lumMod val="50000"/>
                </a:schemeClr>
              </a:solidFill>
            </a:endParaRPr>
          </a:p>
        </p:txBody>
      </p:sp>
      <p:sp>
        <p:nvSpPr>
          <p:cNvPr id="11270" name="Rectangle 6"/>
          <p:cNvSpPr>
            <a:spLocks noGrp="1" noChangeArrowheads="1"/>
          </p:cNvSpPr>
          <p:nvPr>
            <p:ph idx="1"/>
          </p:nvPr>
        </p:nvSpPr>
        <p:spPr>
          <a:xfrm>
            <a:off x="683568" y="1052736"/>
            <a:ext cx="8352928" cy="4814664"/>
          </a:xfrm>
        </p:spPr>
        <p:txBody>
          <a:bodyPr>
            <a:noAutofit/>
          </a:bodyPr>
          <a:lstStyle/>
          <a:p>
            <a:pPr>
              <a:lnSpc>
                <a:spcPct val="90000"/>
              </a:lnSpc>
            </a:pPr>
            <a:r>
              <a:rPr lang="en-GB" sz="2800" b="1" dirty="0">
                <a:solidFill>
                  <a:srgbClr val="FD1313"/>
                </a:solidFill>
              </a:rPr>
              <a:t>Arterial Supply:</a:t>
            </a:r>
          </a:p>
          <a:p>
            <a:pPr lvl="1">
              <a:lnSpc>
                <a:spcPct val="90000"/>
              </a:lnSpc>
            </a:pPr>
            <a:r>
              <a:rPr lang="en-GB" sz="2800" b="1" u="sng" dirty="0">
                <a:solidFill>
                  <a:schemeClr val="tx1"/>
                </a:solidFill>
              </a:rPr>
              <a:t>Internal pudendal artery: </a:t>
            </a:r>
            <a:r>
              <a:rPr lang="en-GB" sz="2800" dirty="0"/>
              <a:t>The terminal branch of the anterior division of the internal iliac artery that ends as the </a:t>
            </a:r>
            <a:r>
              <a:rPr lang="en-GB" sz="2800" dirty="0">
                <a:solidFill>
                  <a:schemeClr val="tx1"/>
                </a:solidFill>
              </a:rPr>
              <a:t>dorsal artery of the clitoris.</a:t>
            </a:r>
          </a:p>
          <a:p>
            <a:pPr lvl="1">
              <a:lnSpc>
                <a:spcPct val="90000"/>
              </a:lnSpc>
            </a:pPr>
            <a:r>
              <a:rPr lang="en-GB" sz="2800" b="1" u="sng" dirty="0">
                <a:solidFill>
                  <a:schemeClr val="tx1"/>
                </a:solidFill>
              </a:rPr>
              <a:t>Branches from the femoral artery</a:t>
            </a:r>
            <a:r>
              <a:rPr lang="en-GB" sz="2800" dirty="0"/>
              <a:t>, supply the anterior part. </a:t>
            </a:r>
          </a:p>
          <a:p>
            <a:pPr lvl="1">
              <a:lnSpc>
                <a:spcPct val="90000"/>
              </a:lnSpc>
            </a:pPr>
            <a:r>
              <a:rPr lang="en-GB" sz="2800" b="1" u="sng" dirty="0"/>
              <a:t>Superficial and deep external pudendal arteries</a:t>
            </a:r>
            <a:r>
              <a:rPr lang="en-GB" sz="2800" dirty="0"/>
              <a:t>. </a:t>
            </a:r>
          </a:p>
          <a:p>
            <a:pPr>
              <a:lnSpc>
                <a:spcPct val="90000"/>
              </a:lnSpc>
            </a:pPr>
            <a:r>
              <a:rPr lang="en-GB" sz="2800" b="1" dirty="0">
                <a:solidFill>
                  <a:srgbClr val="241AF6"/>
                </a:solidFill>
              </a:rPr>
              <a:t>Venous Drainage:</a:t>
            </a:r>
          </a:p>
          <a:p>
            <a:pPr lvl="1">
              <a:lnSpc>
                <a:spcPct val="90000"/>
              </a:lnSpc>
            </a:pPr>
            <a:r>
              <a:rPr lang="en-GB" sz="2800" dirty="0"/>
              <a:t>The veins draining the vulva form a venous plexus from which veins accompany their corresponding arteries. The veins draining the clitoris join vaginal and vesical venous plexuses.</a:t>
            </a:r>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b"/>
          <a:lstStyle/>
          <a:p>
            <a:pPr algn="l" rtl="0"/>
            <a:endParaRPr lang="en-US" sz="4000" b="1">
              <a:solidFill>
                <a:srgbClr val="FD1313"/>
              </a:solidFill>
              <a:latin typeface="Times New Roman" pitchFamily="18" charset="0"/>
              <a:cs typeface="Times New Roman" pitchFamily="18" charset="0"/>
            </a:endParaRPr>
          </a:p>
        </p:txBody>
      </p:sp>
      <p:sp>
        <p:nvSpPr>
          <p:cNvPr id="54277" name="Rectangle 5"/>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l" rtl="0">
              <a:lnSpc>
                <a:spcPct val="80000"/>
              </a:lnSpc>
              <a:spcBef>
                <a:spcPct val="20000"/>
              </a:spcBef>
              <a:buClr>
                <a:srgbClr val="FD1313"/>
              </a:buClr>
              <a:buSzPct val="65000"/>
              <a:buFont typeface="Wingdings" pitchFamily="2" charset="2"/>
              <a:buChar char="u"/>
            </a:pPr>
            <a:endParaRPr lang="en-US" sz="1600">
              <a:solidFill>
                <a:srgbClr val="006600"/>
              </a:solidFill>
              <a:latin typeface="Arial" pitchFamily="34" charset="0"/>
            </a:endParaRPr>
          </a:p>
        </p:txBody>
      </p:sp>
      <p:sp>
        <p:nvSpPr>
          <p:cNvPr id="54280" name="Rectangle 8"/>
          <p:cNvSpPr>
            <a:spLocks noGrp="1" noChangeArrowheads="1"/>
          </p:cNvSpPr>
          <p:nvPr>
            <p:ph type="title"/>
          </p:nvPr>
        </p:nvSpPr>
        <p:spPr>
          <a:xfrm>
            <a:off x="1028700" y="0"/>
            <a:ext cx="7200900" cy="2171700"/>
          </a:xfrm>
        </p:spPr>
        <p:txBody>
          <a:bodyPr/>
          <a:lstStyle/>
          <a:p>
            <a:pPr algn="ctr"/>
            <a:r>
              <a:rPr lang="en-GB" sz="3600" b="1" dirty="0">
                <a:solidFill>
                  <a:schemeClr val="accent6">
                    <a:lumMod val="50000"/>
                  </a:schemeClr>
                </a:solidFill>
              </a:rPr>
              <a:t>Lymphatic drainage and nerve supply</a:t>
            </a:r>
            <a:endParaRPr lang="en-US" sz="3600" b="1" dirty="0">
              <a:solidFill>
                <a:schemeClr val="accent6">
                  <a:lumMod val="50000"/>
                </a:schemeClr>
              </a:solidFill>
            </a:endParaRPr>
          </a:p>
        </p:txBody>
      </p:sp>
      <p:sp>
        <p:nvSpPr>
          <p:cNvPr id="54281" name="Rectangle 9"/>
          <p:cNvSpPr>
            <a:spLocks noGrp="1" noChangeArrowheads="1"/>
          </p:cNvSpPr>
          <p:nvPr>
            <p:ph idx="1"/>
          </p:nvPr>
        </p:nvSpPr>
        <p:spPr>
          <a:xfrm>
            <a:off x="611560" y="1124744"/>
            <a:ext cx="8532440" cy="5616624"/>
          </a:xfrm>
        </p:spPr>
        <p:txBody>
          <a:bodyPr>
            <a:noAutofit/>
          </a:bodyPr>
          <a:lstStyle/>
          <a:p>
            <a:r>
              <a:rPr lang="en-GB" sz="2400" b="1" dirty="0">
                <a:solidFill>
                  <a:schemeClr val="accent6">
                    <a:lumMod val="50000"/>
                  </a:schemeClr>
                </a:solidFill>
              </a:rPr>
              <a:t>Lymphatic drainage of the vulva</a:t>
            </a:r>
            <a:endParaRPr lang="el-GR" sz="2400" b="1" dirty="0">
              <a:solidFill>
                <a:schemeClr val="accent6">
                  <a:lumMod val="50000"/>
                </a:schemeClr>
              </a:solidFill>
            </a:endParaRPr>
          </a:p>
          <a:p>
            <a:pPr lvl="1"/>
            <a:r>
              <a:rPr lang="en-GB" sz="2400" dirty="0"/>
              <a:t>From the skin and appendages, </a:t>
            </a:r>
            <a:r>
              <a:rPr lang="en-GB" sz="2400" dirty="0">
                <a:solidFill>
                  <a:schemeClr val="tx1"/>
                </a:solidFill>
              </a:rPr>
              <a:t>to the </a:t>
            </a:r>
            <a:r>
              <a:rPr lang="en-GB" sz="2400" b="1" dirty="0">
                <a:solidFill>
                  <a:schemeClr val="tx1"/>
                </a:solidFill>
              </a:rPr>
              <a:t>superficial inguinal lymph nodes, to the deep inguinal and femoral lymph nodes of which the lymph node of Cloquet </a:t>
            </a:r>
            <a:r>
              <a:rPr lang="en-GB" sz="2400" dirty="0">
                <a:solidFill>
                  <a:schemeClr val="tx1"/>
                </a:solidFill>
              </a:rPr>
              <a:t>drains the clitoris directly.</a:t>
            </a:r>
            <a:endParaRPr lang="el-GR" sz="2400" dirty="0">
              <a:solidFill>
                <a:schemeClr val="tx1"/>
              </a:solidFill>
            </a:endParaRPr>
          </a:p>
          <a:p>
            <a:pPr lvl="1"/>
            <a:r>
              <a:rPr lang="en-GB" sz="2400" dirty="0">
                <a:solidFill>
                  <a:schemeClr val="tx1"/>
                </a:solidFill>
              </a:rPr>
              <a:t>From the former superficial group, lymphatic channels pass to the </a:t>
            </a:r>
            <a:r>
              <a:rPr lang="en-GB" sz="2400" b="1" dirty="0">
                <a:solidFill>
                  <a:schemeClr val="tx1"/>
                </a:solidFill>
              </a:rPr>
              <a:t>deep pelvic nodes </a:t>
            </a:r>
            <a:r>
              <a:rPr lang="en-GB" sz="2400" dirty="0">
                <a:solidFill>
                  <a:schemeClr val="tx1"/>
                </a:solidFill>
              </a:rPr>
              <a:t>including the </a:t>
            </a:r>
            <a:r>
              <a:rPr lang="en-GB" sz="2400" b="1" dirty="0">
                <a:solidFill>
                  <a:schemeClr val="tx1"/>
                </a:solidFill>
              </a:rPr>
              <a:t>external iliac, common iliac, then para-aortic lymph nodes.</a:t>
            </a:r>
          </a:p>
          <a:p>
            <a:r>
              <a:rPr lang="en-GB" sz="2400" b="1" dirty="0">
                <a:solidFill>
                  <a:schemeClr val="accent6">
                    <a:lumMod val="50000"/>
                  </a:schemeClr>
                </a:solidFill>
                <a:effectLst>
                  <a:outerShdw blurRad="38100" dist="38100" dir="2700000" algn="tl">
                    <a:srgbClr val="C0C0C0"/>
                  </a:outerShdw>
                </a:effectLst>
              </a:rPr>
              <a:t>Nerve supply of the vulva</a:t>
            </a:r>
          </a:p>
          <a:p>
            <a:pPr lvl="1"/>
            <a:r>
              <a:rPr lang="en-GB" sz="2400" dirty="0"/>
              <a:t>The vulva is supplied mainly from the </a:t>
            </a:r>
            <a:r>
              <a:rPr lang="en-GB" sz="2400" b="1" dirty="0">
                <a:solidFill>
                  <a:schemeClr val="tx1"/>
                </a:solidFill>
              </a:rPr>
              <a:t>pudendal nerve (S 2, 3 &amp; 4).</a:t>
            </a:r>
          </a:p>
          <a:p>
            <a:pPr lvl="1"/>
            <a:r>
              <a:rPr lang="en-GB" sz="2400" dirty="0">
                <a:solidFill>
                  <a:schemeClr val="tx1"/>
                </a:solidFill>
              </a:rPr>
              <a:t>Additional </a:t>
            </a:r>
            <a:r>
              <a:rPr lang="en-GB" sz="2400" b="1" dirty="0">
                <a:solidFill>
                  <a:schemeClr val="tx1"/>
                </a:solidFill>
              </a:rPr>
              <a:t>sensory nerves </a:t>
            </a:r>
            <a:r>
              <a:rPr lang="en-GB" sz="2400" dirty="0">
                <a:solidFill>
                  <a:schemeClr val="tx1"/>
                </a:solidFill>
              </a:rPr>
              <a:t>are supplied from </a:t>
            </a:r>
            <a:r>
              <a:rPr lang="en-GB" sz="2400" b="1" dirty="0">
                <a:solidFill>
                  <a:schemeClr val="tx1"/>
                </a:solidFill>
              </a:rPr>
              <a:t>the Ilio-inguinal nerve (L1), the genital branch of </a:t>
            </a:r>
            <a:r>
              <a:rPr lang="en-GB" sz="2400" b="1" dirty="0" err="1">
                <a:solidFill>
                  <a:schemeClr val="tx1"/>
                </a:solidFill>
              </a:rPr>
              <a:t>genito</a:t>
            </a:r>
            <a:r>
              <a:rPr lang="en-GB" sz="2400" b="1" dirty="0">
                <a:solidFill>
                  <a:schemeClr val="tx1"/>
                </a:solidFill>
              </a:rPr>
              <a:t>-femoral nerve (L 1,2), and the posterior cutaneous nerve of the thigh.</a:t>
            </a:r>
            <a:endParaRPr lang="en-US" sz="2400" b="1" dirty="0">
              <a:solidFill>
                <a:schemeClr val="tx1"/>
              </a:solidFill>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1F3D06-BB1B-8862-39CD-BAC38900B74A}"/>
              </a:ext>
            </a:extLst>
          </p:cNvPr>
          <p:cNvSpPr>
            <a:spLocks noGrp="1"/>
          </p:cNvSpPr>
          <p:nvPr>
            <p:ph type="title"/>
          </p:nvPr>
        </p:nvSpPr>
        <p:spPr>
          <a:xfrm>
            <a:off x="683568" y="188640"/>
            <a:ext cx="8460432" cy="936104"/>
          </a:xfrm>
        </p:spPr>
        <p:txBody>
          <a:bodyPr>
            <a:normAutofit/>
          </a:bodyPr>
          <a:lstStyle/>
          <a:p>
            <a:pPr algn="ctr"/>
            <a:r>
              <a:rPr lang="de-CH" sz="3600" b="1" dirty="0" err="1">
                <a:solidFill>
                  <a:schemeClr val="accent6">
                    <a:lumMod val="50000"/>
                  </a:schemeClr>
                </a:solidFill>
              </a:rPr>
              <a:t>Female</a:t>
            </a:r>
            <a:r>
              <a:rPr lang="de-CH" sz="3600" b="1" dirty="0">
                <a:solidFill>
                  <a:schemeClr val="accent6">
                    <a:lumMod val="50000"/>
                  </a:schemeClr>
                </a:solidFill>
              </a:rPr>
              <a:t> </a:t>
            </a:r>
            <a:r>
              <a:rPr lang="de-CH" sz="3600" b="1" dirty="0" err="1">
                <a:solidFill>
                  <a:schemeClr val="accent6">
                    <a:lumMod val="50000"/>
                  </a:schemeClr>
                </a:solidFill>
              </a:rPr>
              <a:t>pelvic</a:t>
            </a:r>
            <a:r>
              <a:rPr lang="de-CH" sz="3600" b="1" dirty="0">
                <a:solidFill>
                  <a:schemeClr val="accent6">
                    <a:lumMod val="50000"/>
                  </a:schemeClr>
                </a:solidFill>
              </a:rPr>
              <a:t> </a:t>
            </a:r>
            <a:r>
              <a:rPr lang="de-CH" sz="3600" b="1" dirty="0" err="1">
                <a:solidFill>
                  <a:schemeClr val="accent6">
                    <a:lumMod val="50000"/>
                  </a:schemeClr>
                </a:solidFill>
              </a:rPr>
              <a:t>cavity</a:t>
            </a:r>
            <a:r>
              <a:rPr lang="de-CH" sz="3600" b="1" dirty="0">
                <a:solidFill>
                  <a:schemeClr val="accent6">
                    <a:lumMod val="50000"/>
                  </a:schemeClr>
                </a:solidFill>
              </a:rPr>
              <a:t> and </a:t>
            </a:r>
            <a:r>
              <a:rPr lang="de-CH" sz="3600" b="1" dirty="0" err="1">
                <a:solidFill>
                  <a:schemeClr val="accent6">
                    <a:lumMod val="50000"/>
                  </a:schemeClr>
                </a:solidFill>
              </a:rPr>
              <a:t>perineum</a:t>
            </a:r>
            <a:endParaRPr lang="el-GR" sz="3600" b="1" dirty="0">
              <a:solidFill>
                <a:schemeClr val="accent6">
                  <a:lumMod val="50000"/>
                </a:schemeClr>
              </a:solidFill>
            </a:endParaRPr>
          </a:p>
        </p:txBody>
      </p:sp>
      <p:sp>
        <p:nvSpPr>
          <p:cNvPr id="3" name="Θέση περιεχομένου 2">
            <a:extLst>
              <a:ext uri="{FF2B5EF4-FFF2-40B4-BE49-F238E27FC236}">
                <a16:creationId xmlns:a16="http://schemas.microsoft.com/office/drawing/2014/main" id="{16A00A36-B944-953D-75B3-4CAE892E72EA}"/>
              </a:ext>
            </a:extLst>
          </p:cNvPr>
          <p:cNvSpPr>
            <a:spLocks noGrp="1"/>
          </p:cNvSpPr>
          <p:nvPr>
            <p:ph idx="1"/>
          </p:nvPr>
        </p:nvSpPr>
        <p:spPr/>
        <p:txBody>
          <a:bodyPr/>
          <a:lstStyle/>
          <a:p>
            <a:endParaRPr lang="el-GR"/>
          </a:p>
        </p:txBody>
      </p:sp>
      <p:pic>
        <p:nvPicPr>
          <p:cNvPr id="1026" name="Picture 2" descr="Female pelvic viscera and perineum">
            <a:extLst>
              <a:ext uri="{FF2B5EF4-FFF2-40B4-BE49-F238E27FC236}">
                <a16:creationId xmlns:a16="http://schemas.microsoft.com/office/drawing/2014/main" id="{98BF0714-A667-92A9-96D2-1C58F87FC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90600"/>
            <a:ext cx="8064896" cy="546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87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agittal View I on White of the Female Reproductive System">
            <a:hlinkClick r:id="rId2"/>
          </p:cNvPr>
          <p:cNvPicPr>
            <a:picLocks noChangeAspect="1" noChangeArrowheads="1"/>
          </p:cNvPicPr>
          <p:nvPr/>
        </p:nvPicPr>
        <p:blipFill>
          <a:blip r:embed="rId3" cstate="print">
            <a:clrChange>
              <a:clrFrom>
                <a:srgbClr val="FFFFFF"/>
              </a:clrFrom>
              <a:clrTo>
                <a:srgbClr val="FFFFFF">
                  <a:alpha val="0"/>
                </a:srgbClr>
              </a:clrTo>
            </a:clrChange>
          </a:blip>
          <a:srcRect l="14381" r="16269" b="7463"/>
          <a:stretch>
            <a:fillRect/>
          </a:stretch>
        </p:blipFill>
        <p:spPr bwMode="auto">
          <a:xfrm>
            <a:off x="5364163" y="1700213"/>
            <a:ext cx="3744912" cy="4465091"/>
          </a:xfrm>
          <a:prstGeom prst="rect">
            <a:avLst/>
          </a:prstGeom>
          <a:noFill/>
        </p:spPr>
      </p:pic>
      <p:sp>
        <p:nvSpPr>
          <p:cNvPr id="14338" name="Rectangle 2"/>
          <p:cNvSpPr>
            <a:spLocks noGrp="1" noChangeArrowheads="1"/>
          </p:cNvSpPr>
          <p:nvPr>
            <p:ph type="title"/>
          </p:nvPr>
        </p:nvSpPr>
        <p:spPr>
          <a:xfrm>
            <a:off x="1028700" y="116632"/>
            <a:ext cx="7200900" cy="2055068"/>
          </a:xfrm>
        </p:spPr>
        <p:txBody>
          <a:bodyPr/>
          <a:lstStyle/>
          <a:p>
            <a:pPr algn="ctr"/>
            <a:r>
              <a:rPr lang="en-GB" b="1" dirty="0">
                <a:solidFill>
                  <a:schemeClr val="accent6">
                    <a:lumMod val="50000"/>
                  </a:schemeClr>
                </a:solidFill>
              </a:rPr>
              <a:t>THE VAGINA</a:t>
            </a:r>
            <a:endParaRPr lang="en-US" b="1" dirty="0">
              <a:solidFill>
                <a:schemeClr val="accent6">
                  <a:lumMod val="50000"/>
                </a:schemeClr>
              </a:solidFill>
            </a:endParaRPr>
          </a:p>
        </p:txBody>
      </p:sp>
      <p:sp>
        <p:nvSpPr>
          <p:cNvPr id="14339" name="Rectangle 3"/>
          <p:cNvSpPr>
            <a:spLocks noGrp="1" noChangeArrowheads="1"/>
          </p:cNvSpPr>
          <p:nvPr>
            <p:ph idx="1"/>
          </p:nvPr>
        </p:nvSpPr>
        <p:spPr>
          <a:xfrm>
            <a:off x="457200" y="1196752"/>
            <a:ext cx="5194300" cy="5472336"/>
          </a:xfrm>
        </p:spPr>
        <p:txBody>
          <a:bodyPr/>
          <a:lstStyle/>
          <a:p>
            <a:pPr>
              <a:lnSpc>
                <a:spcPct val="110000"/>
              </a:lnSpc>
            </a:pPr>
            <a:r>
              <a:rPr lang="en-GB" sz="2000" dirty="0"/>
              <a:t>A fibromuscular tube from the vulva to the uterus forming an angle of 60° with the horizontal plane. </a:t>
            </a:r>
          </a:p>
          <a:p>
            <a:pPr>
              <a:lnSpc>
                <a:spcPct val="110000"/>
              </a:lnSpc>
            </a:pPr>
            <a:r>
              <a:rPr lang="en-GB" sz="2000" b="1" dirty="0"/>
              <a:t>Length:  </a:t>
            </a:r>
          </a:p>
          <a:p>
            <a:pPr lvl="1">
              <a:lnSpc>
                <a:spcPct val="110000"/>
              </a:lnSpc>
            </a:pPr>
            <a:r>
              <a:rPr lang="en-GB" sz="2000" dirty="0"/>
              <a:t>anterior wall is 8-9 cm </a:t>
            </a:r>
          </a:p>
          <a:p>
            <a:pPr lvl="1">
              <a:lnSpc>
                <a:spcPct val="110000"/>
              </a:lnSpc>
            </a:pPr>
            <a:r>
              <a:rPr lang="en-GB" sz="2000" dirty="0"/>
              <a:t>posterior wall is 10 -11 cm </a:t>
            </a:r>
            <a:endParaRPr lang="en-GB" sz="2000" b="1" dirty="0"/>
          </a:p>
          <a:p>
            <a:pPr>
              <a:lnSpc>
                <a:spcPct val="110000"/>
              </a:lnSpc>
            </a:pPr>
            <a:r>
              <a:rPr lang="en-GB" sz="2000" b="1" dirty="0"/>
              <a:t>Vaginal </a:t>
            </a:r>
            <a:r>
              <a:rPr lang="en-GB" sz="2000" b="1" dirty="0" err="1"/>
              <a:t>Fornices</a:t>
            </a:r>
            <a:r>
              <a:rPr lang="en-GB" sz="2000" b="1" dirty="0"/>
              <a:t>: </a:t>
            </a:r>
          </a:p>
          <a:p>
            <a:pPr lvl="1">
              <a:lnSpc>
                <a:spcPct val="110000"/>
              </a:lnSpc>
            </a:pPr>
            <a:r>
              <a:rPr lang="en-GB" sz="2000" dirty="0"/>
              <a:t>The cervix projects in the upper blind end of the vagina that forms a pouch (vaginal pouch) around the cervix and is divided into </a:t>
            </a:r>
            <a:r>
              <a:rPr lang="en-GB" sz="2000" b="1" dirty="0"/>
              <a:t>four </a:t>
            </a:r>
            <a:r>
              <a:rPr lang="en-GB" sz="2000" b="1" dirty="0" err="1"/>
              <a:t>fornices</a:t>
            </a:r>
            <a:r>
              <a:rPr lang="en-GB" sz="2000" b="1" dirty="0"/>
              <a:t> : two lateral, anterior and posterior (deeper) </a:t>
            </a:r>
            <a:r>
              <a:rPr lang="en-GB" sz="2000" b="1" dirty="0" err="1"/>
              <a:t>fornices</a:t>
            </a:r>
            <a:r>
              <a:rPr lang="en-GB" sz="2000" b="1" dirty="0"/>
              <a:t>. </a:t>
            </a: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83768" y="116632"/>
            <a:ext cx="6660232" cy="2055068"/>
          </a:xfrm>
        </p:spPr>
        <p:txBody>
          <a:bodyPr/>
          <a:lstStyle/>
          <a:p>
            <a:pPr algn="r"/>
            <a:r>
              <a:rPr lang="en-GB" sz="4000" b="1" dirty="0">
                <a:solidFill>
                  <a:schemeClr val="accent6">
                    <a:lumMod val="50000"/>
                  </a:schemeClr>
                </a:solidFill>
              </a:rPr>
              <a:t>Anatomical Relations of the Vagina</a:t>
            </a:r>
            <a:endParaRPr lang="en-US" sz="4000" b="1" dirty="0">
              <a:solidFill>
                <a:schemeClr val="accent6">
                  <a:lumMod val="50000"/>
                </a:schemeClr>
              </a:solidFill>
            </a:endParaRPr>
          </a:p>
        </p:txBody>
      </p:sp>
      <p:sp>
        <p:nvSpPr>
          <p:cNvPr id="16387" name="Rectangle 3"/>
          <p:cNvSpPr>
            <a:spLocks noGrp="1" noChangeArrowheads="1"/>
          </p:cNvSpPr>
          <p:nvPr>
            <p:ph idx="1"/>
          </p:nvPr>
        </p:nvSpPr>
        <p:spPr>
          <a:xfrm>
            <a:off x="457200" y="332656"/>
            <a:ext cx="4475163" cy="6264696"/>
          </a:xfrm>
        </p:spPr>
        <p:txBody>
          <a:bodyPr>
            <a:noAutofit/>
          </a:bodyPr>
          <a:lstStyle/>
          <a:p>
            <a:pPr>
              <a:lnSpc>
                <a:spcPct val="80000"/>
              </a:lnSpc>
            </a:pPr>
            <a:r>
              <a:rPr lang="en-GB" sz="1800" b="1" dirty="0"/>
              <a:t>Anteriorly: </a:t>
            </a:r>
            <a:r>
              <a:rPr lang="en-GB" sz="1800" dirty="0"/>
              <a:t>	</a:t>
            </a:r>
          </a:p>
          <a:p>
            <a:pPr lvl="1">
              <a:lnSpc>
                <a:spcPct val="80000"/>
              </a:lnSpc>
            </a:pPr>
            <a:r>
              <a:rPr lang="en-GB" sz="1800" dirty="0"/>
              <a:t>Upper 1/3: trigone of urinary bladder </a:t>
            </a:r>
          </a:p>
          <a:p>
            <a:pPr lvl="1">
              <a:lnSpc>
                <a:spcPct val="80000"/>
              </a:lnSpc>
            </a:pPr>
            <a:r>
              <a:rPr lang="en-GB" sz="1800" dirty="0"/>
              <a:t>Lower 2/3: urethra.                                     </a:t>
            </a:r>
            <a:endParaRPr lang="en-GB" sz="1800" b="1" dirty="0"/>
          </a:p>
          <a:p>
            <a:pPr>
              <a:lnSpc>
                <a:spcPct val="80000"/>
              </a:lnSpc>
            </a:pPr>
            <a:r>
              <a:rPr lang="en-GB" sz="1800" b="1" dirty="0"/>
              <a:t>Posteriorly: </a:t>
            </a:r>
            <a:r>
              <a:rPr lang="en-GB" sz="1800" dirty="0"/>
              <a:t>	</a:t>
            </a:r>
          </a:p>
          <a:p>
            <a:pPr lvl="1">
              <a:lnSpc>
                <a:spcPct val="80000"/>
              </a:lnSpc>
            </a:pPr>
            <a:r>
              <a:rPr lang="en-GB" sz="1800" dirty="0"/>
              <a:t>Upper 1/3: peritoneum of Douglas pouch.</a:t>
            </a:r>
          </a:p>
          <a:p>
            <a:pPr lvl="1">
              <a:lnSpc>
                <a:spcPct val="80000"/>
              </a:lnSpc>
            </a:pPr>
            <a:r>
              <a:rPr lang="en-GB" sz="1800" dirty="0"/>
              <a:t>Middle 1/3: ampulla of rectum.</a:t>
            </a:r>
          </a:p>
          <a:p>
            <a:pPr lvl="1">
              <a:lnSpc>
                <a:spcPct val="80000"/>
              </a:lnSpc>
            </a:pPr>
            <a:r>
              <a:rPr lang="en-GB" sz="1800" dirty="0"/>
              <a:t>Lower 1/3: the perineal body.</a:t>
            </a:r>
            <a:endParaRPr lang="en-GB" sz="1800" b="1" dirty="0"/>
          </a:p>
          <a:p>
            <a:pPr>
              <a:lnSpc>
                <a:spcPct val="80000"/>
              </a:lnSpc>
            </a:pPr>
            <a:r>
              <a:rPr lang="en-GB" sz="1800" b="1" dirty="0"/>
              <a:t>Laterally:</a:t>
            </a:r>
            <a:endParaRPr lang="en-GB" sz="1800" dirty="0"/>
          </a:p>
          <a:p>
            <a:pPr lvl="1">
              <a:lnSpc>
                <a:spcPct val="80000"/>
              </a:lnSpc>
            </a:pPr>
            <a:r>
              <a:rPr lang="en-GB" sz="1800" dirty="0"/>
              <a:t>Lower end: Bulbocavernosus muscle, vestibular bulb, and Bartholin gland.</a:t>
            </a:r>
          </a:p>
          <a:p>
            <a:pPr lvl="1">
              <a:lnSpc>
                <a:spcPct val="80000"/>
              </a:lnSpc>
            </a:pPr>
            <a:r>
              <a:rPr lang="en-GB" sz="1800" dirty="0"/>
              <a:t>1 cm above orifice: urogenital diaphragm</a:t>
            </a:r>
          </a:p>
          <a:p>
            <a:pPr lvl="1">
              <a:lnSpc>
                <a:spcPct val="80000"/>
              </a:lnSpc>
            </a:pPr>
            <a:r>
              <a:rPr lang="en-GB" sz="1800" dirty="0"/>
              <a:t>2½ cm above the orifice: levator ani muscle with the pelvic fascia above it.</a:t>
            </a:r>
          </a:p>
          <a:p>
            <a:pPr lvl="1">
              <a:lnSpc>
                <a:spcPct val="80000"/>
              </a:lnSpc>
            </a:pPr>
            <a:r>
              <a:rPr lang="en-GB" sz="1800" dirty="0"/>
              <a:t>The lateral fornix gives attachment, to the lower part of the cardinal ligaments. </a:t>
            </a:r>
          </a:p>
          <a:p>
            <a:pPr lvl="1">
              <a:lnSpc>
                <a:spcPct val="80000"/>
              </a:lnSpc>
            </a:pPr>
            <a:r>
              <a:rPr lang="en-GB" sz="1800" dirty="0"/>
              <a:t>The ureters pass through the cardinal ligaments 1 cm lateral to the vagina.</a:t>
            </a:r>
            <a:r>
              <a:rPr lang="en-US" sz="1800" dirty="0"/>
              <a:t> </a:t>
            </a:r>
          </a:p>
        </p:txBody>
      </p:sp>
      <p:pic>
        <p:nvPicPr>
          <p:cNvPr id="16389" name="Picture 5" descr="image1166">
            <a:hlinkClick r:id="rId2"/>
          </p:cNvPr>
          <p:cNvPicPr>
            <a:picLocks noChangeAspect="1" noChangeArrowheads="1"/>
          </p:cNvPicPr>
          <p:nvPr/>
        </p:nvPicPr>
        <p:blipFill>
          <a:blip r:embed="rId3" cstate="print">
            <a:clrChange>
              <a:clrFrom>
                <a:srgbClr val="FFFFFF"/>
              </a:clrFrom>
              <a:clrTo>
                <a:srgbClr val="FFFFFF">
                  <a:alpha val="0"/>
                </a:srgbClr>
              </a:clrTo>
            </a:clrChange>
          </a:blip>
          <a:srcRect l="16389" t="17639" b="8000"/>
          <a:stretch>
            <a:fillRect/>
          </a:stretch>
        </p:blipFill>
        <p:spPr bwMode="auto">
          <a:xfrm>
            <a:off x="4860032" y="1556792"/>
            <a:ext cx="4176463" cy="5184576"/>
          </a:xfrm>
          <a:prstGeom prst="rect">
            <a:avLst/>
          </a:prstGeom>
          <a:noFill/>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28700" y="0"/>
            <a:ext cx="7200900" cy="836712"/>
          </a:xfrm>
        </p:spPr>
        <p:txBody>
          <a:bodyPr/>
          <a:lstStyle/>
          <a:p>
            <a:pPr algn="ctr"/>
            <a:r>
              <a:rPr lang="en-GB" b="1" dirty="0">
                <a:solidFill>
                  <a:schemeClr val="accent6">
                    <a:lumMod val="50000"/>
                  </a:schemeClr>
                </a:solidFill>
              </a:rPr>
              <a:t>Vaginal Supports</a:t>
            </a:r>
            <a:endParaRPr lang="en-US" b="1" dirty="0">
              <a:solidFill>
                <a:schemeClr val="accent6">
                  <a:lumMod val="50000"/>
                </a:schemeClr>
              </a:solidFill>
            </a:endParaRPr>
          </a:p>
        </p:txBody>
      </p:sp>
      <p:sp>
        <p:nvSpPr>
          <p:cNvPr id="17411" name="Rectangle 3"/>
          <p:cNvSpPr>
            <a:spLocks noGrp="1" noChangeArrowheads="1"/>
          </p:cNvSpPr>
          <p:nvPr>
            <p:ph idx="1"/>
          </p:nvPr>
        </p:nvSpPr>
        <p:spPr>
          <a:xfrm>
            <a:off x="611560" y="1052736"/>
            <a:ext cx="8424936" cy="5688632"/>
          </a:xfrm>
        </p:spPr>
        <p:txBody>
          <a:bodyPr>
            <a:normAutofit fontScale="92500"/>
          </a:bodyPr>
          <a:lstStyle/>
          <a:p>
            <a:pPr>
              <a:buFont typeface="Wingdings" pitchFamily="2" charset="2"/>
              <a:buChar char="Ø"/>
            </a:pPr>
            <a:r>
              <a:rPr lang="en-GB" sz="2800" b="1" dirty="0"/>
              <a:t>Ligaments</a:t>
            </a:r>
            <a:r>
              <a:rPr lang="en-GB" sz="2800" dirty="0"/>
              <a:t> attached to the upper vagina:</a:t>
            </a:r>
            <a:endParaRPr lang="en-GB" sz="2800" i="1" dirty="0"/>
          </a:p>
          <a:p>
            <a:pPr lvl="1"/>
            <a:r>
              <a:rPr lang="en-GB" sz="2800" b="1" i="1" dirty="0" err="1">
                <a:solidFill>
                  <a:srgbClr val="C00000"/>
                </a:solidFill>
              </a:rPr>
              <a:t>Pubocervical</a:t>
            </a:r>
            <a:r>
              <a:rPr lang="en-GB" sz="2800" b="1" i="1" dirty="0">
                <a:solidFill>
                  <a:srgbClr val="C00000"/>
                </a:solidFill>
              </a:rPr>
              <a:t> ligament</a:t>
            </a:r>
            <a:r>
              <a:rPr lang="en-GB" sz="2800" b="1" dirty="0">
                <a:solidFill>
                  <a:srgbClr val="C00000"/>
                </a:solidFill>
              </a:rPr>
              <a:t> anteriorly, </a:t>
            </a:r>
          </a:p>
          <a:p>
            <a:pPr lvl="1"/>
            <a:r>
              <a:rPr lang="en-GB" sz="2800" b="1" i="1" dirty="0" err="1">
                <a:solidFill>
                  <a:srgbClr val="C00000"/>
                </a:solidFill>
              </a:rPr>
              <a:t>Mackenrodt’s</a:t>
            </a:r>
            <a:r>
              <a:rPr lang="en-GB" sz="2800" b="1" i="1" dirty="0">
                <a:solidFill>
                  <a:srgbClr val="C00000"/>
                </a:solidFill>
              </a:rPr>
              <a:t> ligament</a:t>
            </a:r>
            <a:r>
              <a:rPr lang="en-GB" sz="2800" b="1" dirty="0">
                <a:solidFill>
                  <a:srgbClr val="C00000"/>
                </a:solidFill>
              </a:rPr>
              <a:t> laterally, </a:t>
            </a:r>
          </a:p>
          <a:p>
            <a:pPr lvl="1"/>
            <a:r>
              <a:rPr lang="en-GB" sz="2800" b="1" i="1" dirty="0">
                <a:solidFill>
                  <a:srgbClr val="C00000"/>
                </a:solidFill>
              </a:rPr>
              <a:t>Uterosacral ligament</a:t>
            </a:r>
            <a:r>
              <a:rPr lang="en-GB" sz="2800" b="1" dirty="0">
                <a:solidFill>
                  <a:srgbClr val="C00000"/>
                </a:solidFill>
              </a:rPr>
              <a:t> posteriorly.</a:t>
            </a:r>
          </a:p>
          <a:p>
            <a:pPr marL="530352" lvl="1" indent="0">
              <a:buNone/>
            </a:pPr>
            <a:endParaRPr lang="en-GB" sz="2800" b="1" dirty="0"/>
          </a:p>
          <a:p>
            <a:pPr>
              <a:buFont typeface="Wingdings" pitchFamily="2" charset="2"/>
              <a:buChar char="Ø"/>
            </a:pPr>
            <a:r>
              <a:rPr lang="en-GB" sz="2800" b="1" dirty="0">
                <a:solidFill>
                  <a:srgbClr val="C00000"/>
                </a:solidFill>
              </a:rPr>
              <a:t>Levator ani muscles</a:t>
            </a:r>
            <a:r>
              <a:rPr lang="en-GB" sz="2800" dirty="0">
                <a:solidFill>
                  <a:srgbClr val="C00000"/>
                </a:solidFill>
              </a:rPr>
              <a:t> </a:t>
            </a:r>
            <a:r>
              <a:rPr lang="en-GB" sz="2800" b="1" dirty="0"/>
              <a:t>:</a:t>
            </a:r>
            <a:r>
              <a:rPr lang="en-GB" sz="2800" dirty="0"/>
              <a:t> </a:t>
            </a:r>
            <a:r>
              <a:rPr lang="en-GB" sz="2800" dirty="0" err="1"/>
              <a:t>pubo</a:t>
            </a:r>
            <a:r>
              <a:rPr lang="en-GB" sz="2800" dirty="0"/>
              <a:t>-vaginalis part</a:t>
            </a:r>
          </a:p>
          <a:p>
            <a:pPr marL="0" indent="0">
              <a:buNone/>
            </a:pPr>
            <a:endParaRPr lang="en-GB" sz="2800" b="1" dirty="0"/>
          </a:p>
          <a:p>
            <a:pPr>
              <a:buFont typeface="Wingdings" pitchFamily="2" charset="2"/>
              <a:buChar char="Ø"/>
            </a:pPr>
            <a:r>
              <a:rPr lang="en-GB" sz="2800" b="1" dirty="0">
                <a:solidFill>
                  <a:srgbClr val="C00000"/>
                </a:solidFill>
              </a:rPr>
              <a:t>Triangular ligament</a:t>
            </a:r>
            <a:r>
              <a:rPr lang="en-GB" sz="2800" b="1" dirty="0"/>
              <a:t>, </a:t>
            </a:r>
            <a:r>
              <a:rPr lang="en-GB" sz="2800" dirty="0"/>
              <a:t>and the</a:t>
            </a:r>
            <a:r>
              <a:rPr lang="en-GB" sz="2800" b="1" dirty="0"/>
              <a:t> </a:t>
            </a:r>
            <a:r>
              <a:rPr lang="en-GB" sz="2800" b="1" dirty="0">
                <a:solidFill>
                  <a:srgbClr val="C00000"/>
                </a:solidFill>
              </a:rPr>
              <a:t>Perineal membrane</a:t>
            </a:r>
            <a:r>
              <a:rPr lang="en-GB" sz="2800" b="1" dirty="0"/>
              <a:t>.</a:t>
            </a:r>
          </a:p>
          <a:p>
            <a:pPr>
              <a:buFont typeface="Wingdings" pitchFamily="2" charset="2"/>
              <a:buChar char="Ø"/>
            </a:pPr>
            <a:endParaRPr lang="en-GB" sz="2800" b="1" dirty="0"/>
          </a:p>
          <a:p>
            <a:pPr>
              <a:buFont typeface="Wingdings" pitchFamily="2" charset="2"/>
              <a:buChar char="Ø"/>
            </a:pPr>
            <a:r>
              <a:rPr lang="en-GB" sz="2800" b="1" dirty="0">
                <a:solidFill>
                  <a:srgbClr val="C00000"/>
                </a:solidFill>
              </a:rPr>
              <a:t>Vaginal fascia</a:t>
            </a:r>
            <a:r>
              <a:rPr lang="en-GB" sz="2800" b="1" dirty="0"/>
              <a:t>:</a:t>
            </a:r>
            <a:r>
              <a:rPr lang="en-GB" sz="2800" dirty="0"/>
              <a:t> Connective tissue fascia that condenses anteriorly forming the </a:t>
            </a:r>
            <a:r>
              <a:rPr lang="en-GB" sz="2800" dirty="0" err="1"/>
              <a:t>vesico</a:t>
            </a:r>
            <a:r>
              <a:rPr lang="en-GB" sz="2800" dirty="0"/>
              <a:t>-vaginal fascia and posteriorly forming the recto-vaginal fascia.</a:t>
            </a:r>
            <a:endParaRPr lang="en-US" sz="2800" dirty="0"/>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28700" y="116632"/>
            <a:ext cx="7200900" cy="2055068"/>
          </a:xfrm>
        </p:spPr>
        <p:txBody>
          <a:bodyPr/>
          <a:lstStyle/>
          <a:p>
            <a:pPr algn="ctr"/>
            <a:r>
              <a:rPr lang="en-GB" b="1" dirty="0">
                <a:solidFill>
                  <a:schemeClr val="accent6">
                    <a:lumMod val="50000"/>
                  </a:schemeClr>
                </a:solidFill>
              </a:rPr>
              <a:t>Histology of the Vagina</a:t>
            </a:r>
            <a:endParaRPr lang="en-US" b="1" dirty="0">
              <a:solidFill>
                <a:schemeClr val="accent6">
                  <a:lumMod val="50000"/>
                </a:schemeClr>
              </a:solidFill>
            </a:endParaRPr>
          </a:p>
        </p:txBody>
      </p:sp>
      <p:sp>
        <p:nvSpPr>
          <p:cNvPr id="18435" name="Rectangle 3"/>
          <p:cNvSpPr>
            <a:spLocks noGrp="1" noChangeArrowheads="1"/>
          </p:cNvSpPr>
          <p:nvPr>
            <p:ph idx="1"/>
          </p:nvPr>
        </p:nvSpPr>
        <p:spPr>
          <a:xfrm>
            <a:off x="457200" y="1162374"/>
            <a:ext cx="4619625" cy="6155058"/>
          </a:xfrm>
        </p:spPr>
        <p:txBody>
          <a:bodyPr>
            <a:normAutofit/>
          </a:bodyPr>
          <a:lstStyle/>
          <a:p>
            <a:pPr>
              <a:lnSpc>
                <a:spcPct val="80000"/>
              </a:lnSpc>
            </a:pPr>
            <a:r>
              <a:rPr lang="en-GB" sz="2400" dirty="0"/>
              <a:t>The cut section of the vagina is </a:t>
            </a:r>
            <a:r>
              <a:rPr lang="en-GB" sz="2400" dirty="0">
                <a:solidFill>
                  <a:schemeClr val="tx1"/>
                </a:solidFill>
              </a:rPr>
              <a:t>“H” shaped</a:t>
            </a:r>
            <a:r>
              <a:rPr lang="en-GB" sz="2400" dirty="0"/>
              <a:t> with approximation of the anterior to the posterior vaginal walls. It is formed of </a:t>
            </a:r>
          </a:p>
          <a:p>
            <a:pPr marL="0" indent="0">
              <a:lnSpc>
                <a:spcPct val="80000"/>
              </a:lnSpc>
              <a:buNone/>
            </a:pPr>
            <a:endParaRPr lang="en-GB" sz="2400" dirty="0"/>
          </a:p>
          <a:p>
            <a:pPr>
              <a:lnSpc>
                <a:spcPct val="80000"/>
              </a:lnSpc>
            </a:pPr>
            <a:r>
              <a:rPr lang="en-GB" sz="2400" dirty="0"/>
              <a:t>Three layers; </a:t>
            </a:r>
          </a:p>
          <a:p>
            <a:pPr lvl="1">
              <a:lnSpc>
                <a:spcPct val="80000"/>
              </a:lnSpc>
            </a:pPr>
            <a:r>
              <a:rPr lang="en-GB" sz="2400" dirty="0">
                <a:solidFill>
                  <a:srgbClr val="241AF6"/>
                </a:solidFill>
              </a:rPr>
              <a:t>mucosa,</a:t>
            </a:r>
            <a:r>
              <a:rPr lang="en-GB" sz="2400" dirty="0"/>
              <a:t> formed of squamous epithelium without glands, the </a:t>
            </a:r>
          </a:p>
          <a:p>
            <a:pPr lvl="1">
              <a:lnSpc>
                <a:spcPct val="80000"/>
              </a:lnSpc>
            </a:pPr>
            <a:r>
              <a:rPr lang="en-GB" sz="2400" dirty="0" err="1">
                <a:solidFill>
                  <a:srgbClr val="241AF6"/>
                </a:solidFill>
              </a:rPr>
              <a:t>musculosa</a:t>
            </a:r>
            <a:r>
              <a:rPr lang="en-GB" sz="2400" dirty="0">
                <a:solidFill>
                  <a:srgbClr val="241AF6"/>
                </a:solidFill>
              </a:rPr>
              <a:t>,</a:t>
            </a:r>
            <a:r>
              <a:rPr lang="en-GB" sz="2400" dirty="0"/>
              <a:t> which is fibromuscular with some fibres from the levator ani inserted into it, and the </a:t>
            </a:r>
          </a:p>
          <a:p>
            <a:pPr lvl="1">
              <a:lnSpc>
                <a:spcPct val="80000"/>
              </a:lnSpc>
            </a:pPr>
            <a:r>
              <a:rPr lang="en-GB" sz="2400" dirty="0">
                <a:solidFill>
                  <a:srgbClr val="241AF6"/>
                </a:solidFill>
              </a:rPr>
              <a:t>adventitia,</a:t>
            </a:r>
            <a:r>
              <a:rPr lang="en-GB" sz="2400" dirty="0"/>
              <a:t> which is connective tissue continuous with the </a:t>
            </a:r>
            <a:r>
              <a:rPr lang="en-GB" sz="2400" dirty="0" err="1"/>
              <a:t>paracolpos</a:t>
            </a:r>
            <a:r>
              <a:rPr lang="en-GB" sz="2400" dirty="0"/>
              <a:t>.</a:t>
            </a:r>
            <a:endParaRPr lang="en-US" sz="2400" dirty="0"/>
          </a:p>
        </p:txBody>
      </p:sp>
      <p:pic>
        <p:nvPicPr>
          <p:cNvPr id="18436" name="Picture 4" descr="p23"/>
          <p:cNvPicPr>
            <a:picLocks noChangeAspect="1" noChangeArrowheads="1"/>
          </p:cNvPicPr>
          <p:nvPr/>
        </p:nvPicPr>
        <p:blipFill>
          <a:blip r:embed="rId2" cstate="print">
            <a:clrChange>
              <a:clrFrom>
                <a:srgbClr val="FFFFFF"/>
              </a:clrFrom>
              <a:clrTo>
                <a:srgbClr val="FFFFFF">
                  <a:alpha val="0"/>
                </a:srgbClr>
              </a:clrTo>
            </a:clrChange>
          </a:blip>
          <a:srcRect l="6667" t="1434" r="5333" b="62704"/>
          <a:stretch>
            <a:fillRect/>
          </a:stretch>
        </p:blipFill>
        <p:spPr bwMode="auto">
          <a:xfrm>
            <a:off x="5005388" y="1412776"/>
            <a:ext cx="4103687" cy="4968552"/>
          </a:xfrm>
          <a:prstGeom prst="rect">
            <a:avLst/>
          </a:prstGeom>
          <a:noFill/>
          <a:ln w="9525" algn="in">
            <a:noFill/>
            <a:miter lim="800000"/>
            <a:headEnd/>
            <a:tailEnd/>
          </a:ln>
          <a:effectLst/>
        </p:spPr>
      </p:pic>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28700" y="55562"/>
            <a:ext cx="7200900" cy="2116138"/>
          </a:xfrm>
        </p:spPr>
        <p:txBody>
          <a:bodyPr/>
          <a:lstStyle/>
          <a:p>
            <a:pPr algn="ctr"/>
            <a:r>
              <a:rPr lang="en-GB" b="1" dirty="0">
                <a:solidFill>
                  <a:schemeClr val="accent6">
                    <a:lumMod val="50000"/>
                  </a:schemeClr>
                </a:solidFill>
              </a:rPr>
              <a:t>Blood Supply</a:t>
            </a:r>
            <a:endParaRPr lang="en-US" b="1" dirty="0">
              <a:solidFill>
                <a:schemeClr val="accent6">
                  <a:lumMod val="50000"/>
                </a:schemeClr>
              </a:solidFill>
            </a:endParaRPr>
          </a:p>
        </p:txBody>
      </p:sp>
      <p:sp>
        <p:nvSpPr>
          <p:cNvPr id="19459" name="Rectangle 3"/>
          <p:cNvSpPr>
            <a:spLocks noGrp="1" noChangeArrowheads="1"/>
          </p:cNvSpPr>
          <p:nvPr>
            <p:ph idx="1"/>
          </p:nvPr>
        </p:nvSpPr>
        <p:spPr>
          <a:xfrm>
            <a:off x="457200" y="908720"/>
            <a:ext cx="8229600" cy="2807618"/>
          </a:xfrm>
        </p:spPr>
        <p:txBody>
          <a:bodyPr>
            <a:normAutofit/>
          </a:bodyPr>
          <a:lstStyle/>
          <a:p>
            <a:pPr>
              <a:lnSpc>
                <a:spcPct val="90000"/>
              </a:lnSpc>
            </a:pPr>
            <a:r>
              <a:rPr lang="en-GB" b="1" dirty="0">
                <a:solidFill>
                  <a:srgbClr val="FD1313"/>
                </a:solidFill>
              </a:rPr>
              <a:t>Arterial supply:</a:t>
            </a:r>
            <a:endParaRPr lang="en-GB" dirty="0">
              <a:solidFill>
                <a:srgbClr val="FD1313"/>
              </a:solidFill>
            </a:endParaRPr>
          </a:p>
          <a:p>
            <a:pPr lvl="1">
              <a:lnSpc>
                <a:spcPct val="90000"/>
              </a:lnSpc>
            </a:pPr>
            <a:r>
              <a:rPr lang="en-GB" b="1" u="sng" dirty="0"/>
              <a:t>The vaginal artery </a:t>
            </a:r>
            <a:r>
              <a:rPr lang="en-GB" dirty="0"/>
              <a:t>(from </a:t>
            </a:r>
            <a:r>
              <a:rPr lang="en-GB" b="1" dirty="0"/>
              <a:t>internal iliac artery</a:t>
            </a:r>
            <a:r>
              <a:rPr lang="en-GB" dirty="0"/>
              <a:t>)</a:t>
            </a:r>
          </a:p>
          <a:p>
            <a:pPr lvl="1">
              <a:lnSpc>
                <a:spcPct val="90000"/>
              </a:lnSpc>
            </a:pPr>
            <a:r>
              <a:rPr lang="en-GB" dirty="0"/>
              <a:t>Additional branches from:</a:t>
            </a:r>
          </a:p>
          <a:p>
            <a:pPr lvl="2">
              <a:lnSpc>
                <a:spcPct val="90000"/>
              </a:lnSpc>
            </a:pPr>
            <a:r>
              <a:rPr lang="en-GB" sz="2000" b="1" u="sng" dirty="0"/>
              <a:t>Middle rectal artery </a:t>
            </a:r>
            <a:r>
              <a:rPr lang="en-GB" sz="2000" dirty="0"/>
              <a:t>(from </a:t>
            </a:r>
            <a:r>
              <a:rPr lang="en-GB" sz="2000" b="1" dirty="0"/>
              <a:t>internal iliac artery</a:t>
            </a:r>
            <a:r>
              <a:rPr lang="en-GB" sz="2000" dirty="0"/>
              <a:t>)</a:t>
            </a:r>
          </a:p>
          <a:p>
            <a:pPr lvl="2">
              <a:lnSpc>
                <a:spcPct val="90000"/>
              </a:lnSpc>
            </a:pPr>
            <a:r>
              <a:rPr lang="en-GB" sz="2000" b="1" u="sng" dirty="0"/>
              <a:t>Inferior rectal artery </a:t>
            </a:r>
            <a:r>
              <a:rPr lang="en-GB" sz="2000" dirty="0"/>
              <a:t>(from the </a:t>
            </a:r>
            <a:r>
              <a:rPr lang="en-GB" sz="2000" b="1" dirty="0"/>
              <a:t>internal pudendal artery, of the internal iliac artery)</a:t>
            </a:r>
            <a:endParaRPr lang="en-US" sz="2000" b="1" dirty="0"/>
          </a:p>
        </p:txBody>
      </p:sp>
      <p:pic>
        <p:nvPicPr>
          <p:cNvPr id="19461" name="Picture 5" descr="image1170">
            <a:hlinkClick r:id="rId2"/>
          </p:cNvPr>
          <p:cNvPicPr>
            <a:picLocks noChangeAspect="1" noChangeArrowheads="1"/>
          </p:cNvPicPr>
          <p:nvPr/>
        </p:nvPicPr>
        <p:blipFill>
          <a:blip r:embed="rId3" cstate="print"/>
          <a:srcRect t="43866"/>
          <a:stretch>
            <a:fillRect/>
          </a:stretch>
        </p:blipFill>
        <p:spPr bwMode="auto">
          <a:xfrm>
            <a:off x="3851275" y="3070226"/>
            <a:ext cx="5133975" cy="3732212"/>
          </a:xfrm>
          <a:prstGeom prst="rect">
            <a:avLst/>
          </a:prstGeom>
          <a:noFill/>
        </p:spPr>
      </p:pic>
      <p:sp>
        <p:nvSpPr>
          <p:cNvPr id="19462" name="Rectangle 6"/>
          <p:cNvSpPr>
            <a:spLocks noChangeArrowheads="1"/>
          </p:cNvSpPr>
          <p:nvPr/>
        </p:nvSpPr>
        <p:spPr bwMode="auto">
          <a:xfrm>
            <a:off x="457200" y="3429000"/>
            <a:ext cx="3467100" cy="3528391"/>
          </a:xfrm>
          <a:prstGeom prst="rect">
            <a:avLst/>
          </a:prstGeom>
          <a:noFill/>
          <a:ln w="9525">
            <a:noFill/>
            <a:miter lim="800000"/>
            <a:headEnd/>
            <a:tailEnd/>
          </a:ln>
          <a:effectLst/>
        </p:spPr>
        <p:txBody>
          <a:bodyPr/>
          <a:lstStyle/>
          <a:p>
            <a:pPr marL="342900" indent="-342900" algn="l" rtl="0">
              <a:spcBef>
                <a:spcPct val="20000"/>
              </a:spcBef>
              <a:buClr>
                <a:srgbClr val="FD1313"/>
              </a:buClr>
              <a:buSzPct val="65000"/>
              <a:buFont typeface="Wingdings" pitchFamily="2" charset="2"/>
              <a:buChar char="u"/>
            </a:pPr>
            <a:r>
              <a:rPr lang="en-GB" sz="2000" b="1" dirty="0">
                <a:solidFill>
                  <a:srgbClr val="241AF6"/>
                </a:solidFill>
                <a:latin typeface="+mj-lt"/>
              </a:rPr>
              <a:t>Venous drainage:</a:t>
            </a:r>
          </a:p>
          <a:p>
            <a:pPr algn="l" rtl="0">
              <a:spcBef>
                <a:spcPct val="20000"/>
              </a:spcBef>
              <a:buClr>
                <a:srgbClr val="FD1313"/>
              </a:buClr>
              <a:buSzPct val="65000"/>
            </a:pPr>
            <a:endParaRPr lang="en-GB" sz="2000" dirty="0">
              <a:solidFill>
                <a:srgbClr val="241AF6"/>
              </a:solidFill>
              <a:latin typeface="+mj-lt"/>
            </a:endParaRPr>
          </a:p>
          <a:p>
            <a:pPr marL="742950" lvl="1" indent="-285750" algn="l" rtl="0">
              <a:spcBef>
                <a:spcPct val="20000"/>
              </a:spcBef>
              <a:buClr>
                <a:srgbClr val="FFCC00"/>
              </a:buClr>
              <a:buSzPct val="75000"/>
              <a:buFont typeface="Wingdings" pitchFamily="2" charset="2"/>
              <a:buChar char="n"/>
            </a:pPr>
            <a:r>
              <a:rPr lang="en-GB" sz="2000" dirty="0">
                <a:latin typeface="+mj-lt"/>
              </a:rPr>
              <a:t>A plexus around the vagina (the </a:t>
            </a:r>
            <a:r>
              <a:rPr lang="en-GB" sz="2000" b="1" u="sng" dirty="0">
                <a:latin typeface="+mj-lt"/>
              </a:rPr>
              <a:t>vaginal plexus), d</a:t>
            </a:r>
            <a:r>
              <a:rPr lang="en-GB" sz="2000" dirty="0">
                <a:latin typeface="+mj-lt"/>
              </a:rPr>
              <a:t>rain into the </a:t>
            </a:r>
            <a:r>
              <a:rPr lang="en-GB" sz="2000" b="1" dirty="0">
                <a:latin typeface="+mj-lt"/>
              </a:rPr>
              <a:t>internal iliac vein </a:t>
            </a:r>
            <a:r>
              <a:rPr lang="en-GB" sz="2000" dirty="0">
                <a:latin typeface="+mj-lt"/>
              </a:rPr>
              <a:t>by veins that accompany their corresponding arteries</a:t>
            </a:r>
            <a:r>
              <a:rPr lang="en-GB" sz="2000" dirty="0">
                <a:solidFill>
                  <a:srgbClr val="006600"/>
                </a:solidFill>
                <a:latin typeface="+mj-lt"/>
              </a:rPr>
              <a:t>.</a:t>
            </a:r>
            <a:endParaRPr lang="en-GB" sz="2000" b="1" dirty="0">
              <a:solidFill>
                <a:srgbClr val="006600"/>
              </a:solidFill>
              <a:latin typeface="+mj-lt"/>
            </a:endParaRPr>
          </a:p>
        </p:txBody>
      </p:sp>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b"/>
          <a:lstStyle/>
          <a:p>
            <a:pPr algn="l" rtl="0"/>
            <a:endParaRPr lang="en-US" sz="4400" b="1">
              <a:solidFill>
                <a:srgbClr val="FD1313"/>
              </a:solidFill>
              <a:latin typeface="Times New Roman" pitchFamily="18" charset="0"/>
              <a:cs typeface="Times New Roman" pitchFamily="18" charset="0"/>
            </a:endParaRPr>
          </a:p>
        </p:txBody>
      </p:sp>
      <p:sp>
        <p:nvSpPr>
          <p:cNvPr id="56325" name="Rectangle 5"/>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l" rtl="0">
              <a:lnSpc>
                <a:spcPct val="80000"/>
              </a:lnSpc>
              <a:spcBef>
                <a:spcPct val="20000"/>
              </a:spcBef>
              <a:buClr>
                <a:srgbClr val="FD1313"/>
              </a:buClr>
              <a:buSzPct val="65000"/>
              <a:buFont typeface="Wingdings" pitchFamily="2" charset="2"/>
              <a:buChar char="u"/>
            </a:pPr>
            <a:endParaRPr lang="en-US" sz="2000">
              <a:solidFill>
                <a:srgbClr val="006600"/>
              </a:solidFill>
              <a:latin typeface="Arial" pitchFamily="34" charset="0"/>
            </a:endParaRPr>
          </a:p>
        </p:txBody>
      </p:sp>
      <p:sp>
        <p:nvSpPr>
          <p:cNvPr id="56329" name="Rectangle 9"/>
          <p:cNvSpPr>
            <a:spLocks noGrp="1" noChangeArrowheads="1"/>
          </p:cNvSpPr>
          <p:nvPr>
            <p:ph type="title"/>
          </p:nvPr>
        </p:nvSpPr>
        <p:spPr>
          <a:xfrm>
            <a:off x="539552" y="116632"/>
            <a:ext cx="8424936" cy="2055068"/>
          </a:xfrm>
        </p:spPr>
        <p:txBody>
          <a:bodyPr/>
          <a:lstStyle/>
          <a:p>
            <a:pPr algn="ctr"/>
            <a:r>
              <a:rPr lang="en-GB" sz="3600" b="1" dirty="0">
                <a:solidFill>
                  <a:schemeClr val="accent6">
                    <a:lumMod val="50000"/>
                  </a:schemeClr>
                </a:solidFill>
              </a:rPr>
              <a:t>Lymphatic drainage and nerve supply</a:t>
            </a:r>
            <a:endParaRPr lang="en-US" sz="3600" b="1" dirty="0">
              <a:solidFill>
                <a:schemeClr val="accent6">
                  <a:lumMod val="50000"/>
                </a:schemeClr>
              </a:solidFill>
            </a:endParaRPr>
          </a:p>
        </p:txBody>
      </p:sp>
      <p:sp>
        <p:nvSpPr>
          <p:cNvPr id="56330" name="Rectangle 10"/>
          <p:cNvSpPr>
            <a:spLocks noGrp="1" noChangeArrowheads="1"/>
          </p:cNvSpPr>
          <p:nvPr>
            <p:ph idx="1"/>
          </p:nvPr>
        </p:nvSpPr>
        <p:spPr>
          <a:xfrm>
            <a:off x="683568" y="1268761"/>
            <a:ext cx="8363272" cy="5472608"/>
          </a:xfrm>
        </p:spPr>
        <p:txBody>
          <a:bodyPr>
            <a:noAutofit/>
          </a:bodyPr>
          <a:lstStyle/>
          <a:p>
            <a:r>
              <a:rPr lang="en-GB" sz="2800" b="1" dirty="0"/>
              <a:t>Lymphatic drainage of the vagina</a:t>
            </a:r>
          </a:p>
          <a:p>
            <a:pPr lvl="1"/>
            <a:r>
              <a:rPr lang="en-GB" sz="2800" dirty="0"/>
              <a:t>lower 1/3 drains to the </a:t>
            </a:r>
            <a:r>
              <a:rPr lang="en-GB" sz="2800" dirty="0">
                <a:solidFill>
                  <a:schemeClr val="accent6">
                    <a:lumMod val="50000"/>
                  </a:schemeClr>
                </a:solidFill>
              </a:rPr>
              <a:t>inguinal lymph nodes</a:t>
            </a:r>
            <a:r>
              <a:rPr lang="en-GB" sz="2800" dirty="0"/>
              <a:t>,</a:t>
            </a:r>
          </a:p>
          <a:p>
            <a:pPr lvl="1"/>
            <a:r>
              <a:rPr lang="en-GB" sz="2800" dirty="0"/>
              <a:t>upper 1/3 follows lymphatic drainage of the cervix,</a:t>
            </a:r>
          </a:p>
          <a:p>
            <a:pPr lvl="1"/>
            <a:r>
              <a:rPr lang="en-GB" sz="2800" dirty="0"/>
              <a:t>middle 1/3, drains in both upper and lower directions.</a:t>
            </a:r>
          </a:p>
          <a:p>
            <a:pPr lvl="1"/>
            <a:endParaRPr lang="en-GB" sz="2800" dirty="0"/>
          </a:p>
          <a:p>
            <a:pPr marL="530352" lvl="1" indent="0">
              <a:buNone/>
            </a:pPr>
            <a:endParaRPr lang="en-GB" sz="2800" dirty="0"/>
          </a:p>
          <a:p>
            <a:r>
              <a:rPr lang="en-GB" sz="2800" b="1" dirty="0">
                <a:solidFill>
                  <a:schemeClr val="tx1"/>
                </a:solidFill>
              </a:rPr>
              <a:t>Nerve supply of the vagina: </a:t>
            </a:r>
          </a:p>
          <a:p>
            <a:pPr lvl="1"/>
            <a:r>
              <a:rPr lang="en-GB" sz="2800" dirty="0"/>
              <a:t>The </a:t>
            </a:r>
            <a:r>
              <a:rPr lang="en-GB" sz="2800" dirty="0">
                <a:solidFill>
                  <a:schemeClr val="accent6">
                    <a:lumMod val="50000"/>
                  </a:schemeClr>
                </a:solidFill>
              </a:rPr>
              <a:t>pudendal nerve </a:t>
            </a:r>
            <a:r>
              <a:rPr lang="en-GB" sz="2800" dirty="0"/>
              <a:t>gives sensory fibres to the lower vagina.</a:t>
            </a:r>
            <a:endParaRPr lang="en-US" sz="2800" dirty="0"/>
          </a:p>
        </p:txBody>
      </p:sp>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28700" y="44624"/>
            <a:ext cx="7200900" cy="2127076"/>
          </a:xfrm>
        </p:spPr>
        <p:txBody>
          <a:bodyPr/>
          <a:lstStyle/>
          <a:p>
            <a:pPr algn="ctr"/>
            <a:r>
              <a:rPr lang="en-GB" b="1" dirty="0">
                <a:solidFill>
                  <a:schemeClr val="accent6">
                    <a:lumMod val="50000"/>
                  </a:schemeClr>
                </a:solidFill>
              </a:rPr>
              <a:t>Applied anatomy 1</a:t>
            </a:r>
            <a:endParaRPr lang="en-US" b="1" dirty="0">
              <a:solidFill>
                <a:schemeClr val="accent6">
                  <a:lumMod val="50000"/>
                </a:schemeClr>
              </a:solidFill>
            </a:endParaRPr>
          </a:p>
        </p:txBody>
      </p:sp>
      <p:sp>
        <p:nvSpPr>
          <p:cNvPr id="20483" name="Rectangle 3"/>
          <p:cNvSpPr>
            <a:spLocks noGrp="1" noChangeArrowheads="1"/>
          </p:cNvSpPr>
          <p:nvPr>
            <p:ph idx="1"/>
          </p:nvPr>
        </p:nvSpPr>
        <p:spPr>
          <a:xfrm>
            <a:off x="457200" y="980728"/>
            <a:ext cx="4259263" cy="5877272"/>
          </a:xfrm>
        </p:spPr>
        <p:txBody>
          <a:bodyPr>
            <a:normAutofit/>
          </a:bodyPr>
          <a:lstStyle/>
          <a:p>
            <a:pPr>
              <a:buFont typeface="Wingdings" pitchFamily="2" charset="2"/>
              <a:buChar char="Ø"/>
            </a:pPr>
            <a:r>
              <a:rPr lang="en-GB" sz="2400" b="1" dirty="0"/>
              <a:t>Vaginal Prolapse: </a:t>
            </a:r>
            <a:endParaRPr lang="en-GB" sz="2400" dirty="0"/>
          </a:p>
          <a:p>
            <a:pPr>
              <a:buFont typeface="Wingdings" pitchFamily="2" charset="2"/>
              <a:buNone/>
            </a:pPr>
            <a:r>
              <a:rPr lang="en-GB" sz="2400" dirty="0"/>
              <a:t>	Weakness of the vaginal supports (ligaments, fascia and muscles) may lead to: </a:t>
            </a:r>
          </a:p>
          <a:p>
            <a:pPr>
              <a:buFont typeface="Wingdings" pitchFamily="2" charset="2"/>
              <a:buNone/>
            </a:pPr>
            <a:endParaRPr lang="en-GB" sz="2400" dirty="0"/>
          </a:p>
          <a:p>
            <a:pPr lvl="1"/>
            <a:r>
              <a:rPr lang="en-GB" sz="2400" dirty="0"/>
              <a:t>descent of anterior vaginal wall (</a:t>
            </a:r>
            <a:r>
              <a:rPr lang="en-GB" sz="2400" dirty="0">
                <a:solidFill>
                  <a:srgbClr val="241AF6"/>
                </a:solidFill>
              </a:rPr>
              <a:t>cystocele or urethrocele</a:t>
            </a:r>
            <a:r>
              <a:rPr lang="en-GB" sz="2400" dirty="0"/>
              <a:t>), </a:t>
            </a:r>
          </a:p>
          <a:p>
            <a:pPr lvl="1"/>
            <a:r>
              <a:rPr lang="en-GB" sz="2400" dirty="0"/>
              <a:t>descent of posterior vaginal wall (</a:t>
            </a:r>
            <a:r>
              <a:rPr lang="en-GB" sz="2400" dirty="0">
                <a:solidFill>
                  <a:srgbClr val="241AF6"/>
                </a:solidFill>
              </a:rPr>
              <a:t>rectocele or enterocele</a:t>
            </a:r>
            <a:r>
              <a:rPr lang="en-GB" sz="2400" dirty="0"/>
              <a:t>), or </a:t>
            </a:r>
          </a:p>
          <a:p>
            <a:pPr lvl="1"/>
            <a:r>
              <a:rPr lang="en-GB" sz="2400" dirty="0"/>
              <a:t>descent of the vaginal vault after hysterectomy (</a:t>
            </a:r>
            <a:r>
              <a:rPr lang="en-GB" sz="2400" dirty="0">
                <a:solidFill>
                  <a:srgbClr val="241AF6"/>
                </a:solidFill>
              </a:rPr>
              <a:t>vault prolapse</a:t>
            </a:r>
            <a:r>
              <a:rPr lang="en-GB" sz="2400" dirty="0"/>
              <a:t>).</a:t>
            </a:r>
          </a:p>
        </p:txBody>
      </p:sp>
      <p:pic>
        <p:nvPicPr>
          <p:cNvPr id="20485" name="Picture 5" descr="2719_f3"/>
          <p:cNvPicPr>
            <a:picLocks noChangeAspect="1" noChangeArrowheads="1"/>
          </p:cNvPicPr>
          <p:nvPr/>
        </p:nvPicPr>
        <p:blipFill>
          <a:blip r:embed="rId2" cstate="print"/>
          <a:srcRect t="4532"/>
          <a:stretch>
            <a:fillRect/>
          </a:stretch>
        </p:blipFill>
        <p:spPr bwMode="auto">
          <a:xfrm>
            <a:off x="4716463" y="1124744"/>
            <a:ext cx="4427537" cy="5472608"/>
          </a:xfrm>
          <a:prstGeom prst="rect">
            <a:avLst/>
          </a:prstGeom>
          <a:noFill/>
        </p:spPr>
      </p:pic>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28700" y="116632"/>
            <a:ext cx="7200900" cy="2055068"/>
          </a:xfrm>
        </p:spPr>
        <p:txBody>
          <a:bodyPr/>
          <a:lstStyle/>
          <a:p>
            <a:pPr algn="r"/>
            <a:r>
              <a:rPr lang="en-GB" b="1" dirty="0">
                <a:solidFill>
                  <a:schemeClr val="accent6">
                    <a:lumMod val="50000"/>
                  </a:schemeClr>
                </a:solidFill>
              </a:rPr>
              <a:t>Applied anatomy 2</a:t>
            </a:r>
            <a:endParaRPr lang="en-US" b="1" dirty="0">
              <a:solidFill>
                <a:schemeClr val="accent6">
                  <a:lumMod val="50000"/>
                </a:schemeClr>
              </a:solidFill>
            </a:endParaRPr>
          </a:p>
        </p:txBody>
      </p:sp>
      <p:sp>
        <p:nvSpPr>
          <p:cNvPr id="21507" name="Rectangle 3"/>
          <p:cNvSpPr>
            <a:spLocks noGrp="1" noChangeArrowheads="1"/>
          </p:cNvSpPr>
          <p:nvPr>
            <p:ph idx="1"/>
          </p:nvPr>
        </p:nvSpPr>
        <p:spPr>
          <a:xfrm>
            <a:off x="457200" y="548680"/>
            <a:ext cx="4762500" cy="6192688"/>
          </a:xfrm>
        </p:spPr>
        <p:txBody>
          <a:bodyPr>
            <a:noAutofit/>
          </a:bodyPr>
          <a:lstStyle/>
          <a:p>
            <a:pPr>
              <a:lnSpc>
                <a:spcPct val="120000"/>
              </a:lnSpc>
            </a:pPr>
            <a:r>
              <a:rPr lang="en-GB" sz="2400" b="1" dirty="0"/>
              <a:t>The posterior fornix: </a:t>
            </a:r>
            <a:endParaRPr lang="en-GB" sz="2400" dirty="0"/>
          </a:p>
          <a:p>
            <a:pPr lvl="1">
              <a:lnSpc>
                <a:spcPct val="120000"/>
              </a:lnSpc>
            </a:pPr>
            <a:r>
              <a:rPr lang="en-GB" sz="2400" dirty="0"/>
              <a:t>offers a passage to the </a:t>
            </a:r>
            <a:r>
              <a:rPr lang="en-GB" sz="2400" dirty="0">
                <a:solidFill>
                  <a:schemeClr val="tx1"/>
                </a:solidFill>
              </a:rPr>
              <a:t>pouch of Douglas </a:t>
            </a:r>
            <a:r>
              <a:rPr lang="en-GB" sz="2400" dirty="0"/>
              <a:t>for performing culdoscopy, culdocentesis and for drainage of a pelvic abscess.</a:t>
            </a:r>
          </a:p>
          <a:p>
            <a:pPr>
              <a:lnSpc>
                <a:spcPct val="120000"/>
              </a:lnSpc>
            </a:pPr>
            <a:r>
              <a:rPr lang="en-GB" sz="2400" b="1" dirty="0"/>
              <a:t>The lateral fornix:</a:t>
            </a:r>
            <a:endParaRPr lang="en-GB" sz="2400" dirty="0"/>
          </a:p>
          <a:p>
            <a:pPr lvl="1">
              <a:lnSpc>
                <a:spcPct val="120000"/>
              </a:lnSpc>
            </a:pPr>
            <a:r>
              <a:rPr lang="en-GB" sz="2400" dirty="0"/>
              <a:t>The </a:t>
            </a:r>
            <a:r>
              <a:rPr lang="en-GB" sz="2400" dirty="0">
                <a:solidFill>
                  <a:schemeClr val="tx1"/>
                </a:solidFill>
              </a:rPr>
              <a:t>ureter</a:t>
            </a:r>
            <a:r>
              <a:rPr lang="en-GB" sz="2400" dirty="0">
                <a:solidFill>
                  <a:schemeClr val="accent6">
                    <a:lumMod val="50000"/>
                  </a:schemeClr>
                </a:solidFill>
              </a:rPr>
              <a:t> </a:t>
            </a:r>
            <a:r>
              <a:rPr lang="en-GB" sz="2400" dirty="0"/>
              <a:t>lies 1-2 cm lateral to it so that it may be injured during clamping the angle of the vagina in hysterectomy operation.</a:t>
            </a:r>
          </a:p>
        </p:txBody>
      </p:sp>
      <p:pic>
        <p:nvPicPr>
          <p:cNvPr id="21510" name="Picture 6" descr="RV"/>
          <p:cNvPicPr>
            <a:picLocks noChangeAspect="1" noChangeArrowheads="1"/>
          </p:cNvPicPr>
          <p:nvPr/>
        </p:nvPicPr>
        <p:blipFill>
          <a:blip r:embed="rId2" cstate="print"/>
          <a:srcRect/>
          <a:stretch>
            <a:fillRect/>
          </a:stretch>
        </p:blipFill>
        <p:spPr bwMode="auto">
          <a:xfrm>
            <a:off x="5219698" y="1015901"/>
            <a:ext cx="3924301" cy="2845147"/>
          </a:xfrm>
          <a:prstGeom prst="rect">
            <a:avLst/>
          </a:prstGeom>
          <a:noFill/>
        </p:spPr>
      </p:pic>
      <p:pic>
        <p:nvPicPr>
          <p:cNvPr id="21511" name="Picture 7" descr="culdocentesis"/>
          <p:cNvPicPr>
            <a:picLocks noChangeAspect="1" noChangeArrowheads="1"/>
          </p:cNvPicPr>
          <p:nvPr/>
        </p:nvPicPr>
        <p:blipFill>
          <a:blip r:embed="rId3" cstate="print"/>
          <a:srcRect/>
          <a:stretch>
            <a:fillRect/>
          </a:stretch>
        </p:blipFill>
        <p:spPr bwMode="auto">
          <a:xfrm>
            <a:off x="5219699" y="3789363"/>
            <a:ext cx="3924301" cy="2952005"/>
          </a:xfrm>
          <a:prstGeom prst="rect">
            <a:avLst/>
          </a:prstGeom>
          <a:noFill/>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28700" y="44624"/>
            <a:ext cx="7200900" cy="2127076"/>
          </a:xfrm>
        </p:spPr>
        <p:txBody>
          <a:bodyPr/>
          <a:lstStyle/>
          <a:p>
            <a:pPr algn="r"/>
            <a:r>
              <a:rPr lang="en-GB" b="1" dirty="0">
                <a:solidFill>
                  <a:schemeClr val="accent6">
                    <a:lumMod val="50000"/>
                  </a:schemeClr>
                </a:solidFill>
              </a:rPr>
              <a:t>Applied anatomy 3</a:t>
            </a:r>
            <a:endParaRPr lang="en-US" b="1" dirty="0">
              <a:solidFill>
                <a:schemeClr val="accent6">
                  <a:lumMod val="50000"/>
                </a:schemeClr>
              </a:solidFill>
            </a:endParaRPr>
          </a:p>
        </p:txBody>
      </p:sp>
      <p:sp>
        <p:nvSpPr>
          <p:cNvPr id="58371" name="Rectangle 3"/>
          <p:cNvSpPr>
            <a:spLocks noGrp="1" noChangeArrowheads="1"/>
          </p:cNvSpPr>
          <p:nvPr>
            <p:ph idx="1"/>
          </p:nvPr>
        </p:nvSpPr>
        <p:spPr>
          <a:xfrm>
            <a:off x="457200" y="908720"/>
            <a:ext cx="4835525" cy="6192688"/>
          </a:xfrm>
        </p:spPr>
        <p:txBody>
          <a:bodyPr>
            <a:normAutofit fontScale="92500" lnSpcReduction="10000"/>
          </a:bodyPr>
          <a:lstStyle/>
          <a:p>
            <a:pPr>
              <a:buFont typeface="Wingdings" pitchFamily="2" charset="2"/>
              <a:buChar char="Ø"/>
            </a:pPr>
            <a:r>
              <a:rPr lang="en-GB" sz="2800" b="1" dirty="0">
                <a:solidFill>
                  <a:schemeClr val="accent6">
                    <a:lumMod val="50000"/>
                  </a:schemeClr>
                </a:solidFill>
              </a:rPr>
              <a:t>Pudendal nerve block:</a:t>
            </a:r>
            <a:r>
              <a:rPr lang="en-GB" sz="2800" dirty="0"/>
              <a:t>	</a:t>
            </a:r>
          </a:p>
          <a:p>
            <a:pPr marL="0" indent="0">
              <a:lnSpc>
                <a:spcPct val="120000"/>
              </a:lnSpc>
              <a:buNone/>
            </a:pPr>
            <a:endParaRPr lang="en-GB" sz="2800" dirty="0"/>
          </a:p>
          <a:p>
            <a:pPr lvl="1">
              <a:lnSpc>
                <a:spcPct val="120000"/>
              </a:lnSpc>
            </a:pPr>
            <a:r>
              <a:rPr lang="en-GB" sz="2800" dirty="0"/>
              <a:t>Transvaginal injection of a local anaesthetic solution around the pudendal nerve as it passes around the ischial spine gives a local anaesthesia sufficient for minor operations on the vulva and vagina and has been used for low forceps operations in obstetrics.</a:t>
            </a:r>
            <a:endParaRPr lang="en-US" sz="2800" dirty="0"/>
          </a:p>
          <a:p>
            <a:endParaRPr lang="en-US" dirty="0"/>
          </a:p>
        </p:txBody>
      </p:sp>
      <p:pic>
        <p:nvPicPr>
          <p:cNvPr id="58372" name="Picture 4" descr="pudendal%20nerve"/>
          <p:cNvPicPr>
            <a:picLocks noChangeAspect="1" noChangeArrowheads="1"/>
          </p:cNvPicPr>
          <p:nvPr/>
        </p:nvPicPr>
        <p:blipFill>
          <a:blip r:embed="rId2" cstate="print"/>
          <a:srcRect/>
          <a:stretch>
            <a:fillRect/>
          </a:stretch>
        </p:blipFill>
        <p:spPr bwMode="auto">
          <a:xfrm>
            <a:off x="5436096" y="1196752"/>
            <a:ext cx="3707904" cy="5256584"/>
          </a:xfrm>
          <a:prstGeom prst="rect">
            <a:avLst/>
          </a:prstGeom>
          <a:noFill/>
        </p:spPr>
      </p:pic>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520CDC-E290-3696-663D-5B6484689592}"/>
              </a:ext>
            </a:extLst>
          </p:cNvPr>
          <p:cNvSpPr>
            <a:spLocks noGrp="1"/>
          </p:cNvSpPr>
          <p:nvPr>
            <p:ph type="title"/>
          </p:nvPr>
        </p:nvSpPr>
        <p:spPr>
          <a:xfrm>
            <a:off x="611560" y="0"/>
            <a:ext cx="8424936" cy="990600"/>
          </a:xfrm>
        </p:spPr>
        <p:txBody>
          <a:bodyPr/>
          <a:lstStyle/>
          <a:p>
            <a:pPr algn="ctr"/>
            <a:r>
              <a:rPr lang="de-CH" b="1" dirty="0">
                <a:solidFill>
                  <a:schemeClr val="accent6">
                    <a:lumMod val="50000"/>
                  </a:schemeClr>
                </a:solidFill>
              </a:rPr>
              <a:t>Uterus and Vagina</a:t>
            </a:r>
            <a:endParaRPr lang="el-GR" b="1" dirty="0">
              <a:solidFill>
                <a:schemeClr val="accent6">
                  <a:lumMod val="50000"/>
                </a:schemeClr>
              </a:solidFill>
            </a:endParaRPr>
          </a:p>
        </p:txBody>
      </p:sp>
      <p:pic>
        <p:nvPicPr>
          <p:cNvPr id="9218" name="Picture 2" descr="Uterus and vagina">
            <a:extLst>
              <a:ext uri="{FF2B5EF4-FFF2-40B4-BE49-F238E27FC236}">
                <a16:creationId xmlns:a16="http://schemas.microsoft.com/office/drawing/2014/main" id="{C6565B72-56D3-6716-E723-4CD2450B59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90600"/>
            <a:ext cx="7992888" cy="575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5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FBF51-D35E-567B-7A19-E8970DEBD0CA}"/>
              </a:ext>
            </a:extLst>
          </p:cNvPr>
          <p:cNvSpPr>
            <a:spLocks noGrp="1"/>
          </p:cNvSpPr>
          <p:nvPr>
            <p:ph type="title"/>
          </p:nvPr>
        </p:nvSpPr>
        <p:spPr>
          <a:xfrm>
            <a:off x="611560" y="0"/>
            <a:ext cx="8532440" cy="2171700"/>
          </a:xfrm>
        </p:spPr>
        <p:txBody>
          <a:bodyPr>
            <a:normAutofit/>
          </a:bodyPr>
          <a:lstStyle/>
          <a:p>
            <a:pPr algn="ctr"/>
            <a:r>
              <a:rPr lang="de-CH" sz="3200" b="1" dirty="0">
                <a:solidFill>
                  <a:schemeClr val="accent6">
                    <a:lumMod val="50000"/>
                  </a:schemeClr>
                </a:solidFill>
              </a:rPr>
              <a:t>Organs and </a:t>
            </a:r>
            <a:r>
              <a:rPr lang="de-CH" sz="3200" b="1" dirty="0" err="1">
                <a:solidFill>
                  <a:schemeClr val="accent6">
                    <a:lumMod val="50000"/>
                  </a:schemeClr>
                </a:solidFill>
              </a:rPr>
              <a:t>vessels</a:t>
            </a:r>
            <a:r>
              <a:rPr lang="de-CH" sz="3200" b="1" dirty="0">
                <a:solidFill>
                  <a:schemeClr val="accent6">
                    <a:lumMod val="50000"/>
                  </a:schemeClr>
                </a:solidFill>
              </a:rPr>
              <a:t> </a:t>
            </a:r>
            <a:r>
              <a:rPr lang="de-CH" sz="3200" b="1" dirty="0" err="1">
                <a:solidFill>
                  <a:schemeClr val="accent6">
                    <a:lumMod val="50000"/>
                  </a:schemeClr>
                </a:solidFill>
              </a:rPr>
              <a:t>of</a:t>
            </a:r>
            <a:r>
              <a:rPr lang="de-CH" sz="3200" b="1" dirty="0">
                <a:solidFill>
                  <a:schemeClr val="accent6">
                    <a:lumMod val="50000"/>
                  </a:schemeClr>
                </a:solidFill>
              </a:rPr>
              <a:t> </a:t>
            </a:r>
            <a:r>
              <a:rPr lang="de-CH" sz="3200" b="1" dirty="0" err="1">
                <a:solidFill>
                  <a:schemeClr val="accent6">
                    <a:lumMod val="50000"/>
                  </a:schemeClr>
                </a:solidFill>
              </a:rPr>
              <a:t>pelvic</a:t>
            </a:r>
            <a:r>
              <a:rPr lang="de-CH" sz="3200" b="1" dirty="0">
                <a:solidFill>
                  <a:schemeClr val="accent6">
                    <a:lumMod val="50000"/>
                  </a:schemeClr>
                </a:solidFill>
              </a:rPr>
              <a:t> </a:t>
            </a:r>
            <a:r>
              <a:rPr lang="de-CH" sz="3200" b="1" dirty="0" err="1">
                <a:solidFill>
                  <a:schemeClr val="accent6">
                    <a:lumMod val="50000"/>
                  </a:schemeClr>
                </a:solidFill>
              </a:rPr>
              <a:t>cavity</a:t>
            </a:r>
            <a:r>
              <a:rPr lang="de-CH" sz="3200" b="1" dirty="0">
                <a:solidFill>
                  <a:schemeClr val="accent6">
                    <a:lumMod val="50000"/>
                  </a:schemeClr>
                </a:solidFill>
              </a:rPr>
              <a:t>, </a:t>
            </a:r>
            <a:r>
              <a:rPr lang="de-CH" sz="3200" b="1" dirty="0" err="1">
                <a:solidFill>
                  <a:schemeClr val="accent6">
                    <a:lumMod val="50000"/>
                  </a:schemeClr>
                </a:solidFill>
              </a:rPr>
              <a:t>Fasciae</a:t>
            </a:r>
            <a:r>
              <a:rPr lang="de-CH" sz="3200" b="1" dirty="0">
                <a:solidFill>
                  <a:schemeClr val="accent6">
                    <a:lumMod val="50000"/>
                  </a:schemeClr>
                </a:solidFill>
              </a:rPr>
              <a:t>/</a:t>
            </a:r>
            <a:r>
              <a:rPr lang="de-CH" sz="3200" b="1" dirty="0" err="1">
                <a:solidFill>
                  <a:schemeClr val="accent6">
                    <a:lumMod val="50000"/>
                  </a:schemeClr>
                </a:solidFill>
              </a:rPr>
              <a:t>ligaments</a:t>
            </a:r>
            <a:r>
              <a:rPr lang="de-CH" sz="3200" b="1" dirty="0">
                <a:solidFill>
                  <a:schemeClr val="accent6">
                    <a:lumMod val="50000"/>
                  </a:schemeClr>
                </a:solidFill>
              </a:rPr>
              <a:t> and </a:t>
            </a:r>
            <a:r>
              <a:rPr lang="de-CH" sz="3200" b="1" dirty="0" err="1">
                <a:solidFill>
                  <a:schemeClr val="accent6">
                    <a:lumMod val="50000"/>
                  </a:schemeClr>
                </a:solidFill>
              </a:rPr>
              <a:t>anatomical</a:t>
            </a:r>
            <a:r>
              <a:rPr lang="de-CH" sz="3200" b="1" dirty="0">
                <a:solidFill>
                  <a:schemeClr val="accent6">
                    <a:lumMod val="50000"/>
                  </a:schemeClr>
                </a:solidFill>
              </a:rPr>
              <a:t> </a:t>
            </a:r>
            <a:r>
              <a:rPr lang="de-CH" sz="3200" b="1" dirty="0" err="1">
                <a:solidFill>
                  <a:schemeClr val="accent6">
                    <a:lumMod val="50000"/>
                  </a:schemeClr>
                </a:solidFill>
              </a:rPr>
              <a:t>spaces</a:t>
            </a:r>
            <a:r>
              <a:rPr lang="de-CH" sz="3200" b="1" dirty="0">
                <a:solidFill>
                  <a:schemeClr val="accent6">
                    <a:lumMod val="50000"/>
                  </a:schemeClr>
                </a:solidFill>
              </a:rPr>
              <a:t> (superior </a:t>
            </a:r>
            <a:r>
              <a:rPr lang="de-CH" sz="3200" b="1" dirty="0" err="1">
                <a:solidFill>
                  <a:schemeClr val="accent6">
                    <a:lumMod val="50000"/>
                  </a:schemeClr>
                </a:solidFill>
              </a:rPr>
              <a:t>view</a:t>
            </a:r>
            <a:r>
              <a:rPr lang="de-CH" sz="3200" b="1" dirty="0">
                <a:solidFill>
                  <a:schemeClr val="accent6">
                    <a:lumMod val="50000"/>
                  </a:schemeClr>
                </a:solidFill>
              </a:rPr>
              <a:t>)</a:t>
            </a:r>
            <a:endParaRPr lang="el-GR" sz="3200" b="1" dirty="0">
              <a:solidFill>
                <a:schemeClr val="accent6">
                  <a:lumMod val="50000"/>
                </a:schemeClr>
              </a:solidFill>
            </a:endParaRPr>
          </a:p>
        </p:txBody>
      </p:sp>
      <p:pic>
        <p:nvPicPr>
          <p:cNvPr id="2050" name="Picture 2" descr="Iliopsoas relations to abdominopelvic organs (superior view)">
            <a:extLst>
              <a:ext uri="{FF2B5EF4-FFF2-40B4-BE49-F238E27FC236}">
                <a16:creationId xmlns:a16="http://schemas.microsoft.com/office/drawing/2014/main" id="{0D5040AC-E468-CBF8-E59B-01316B10A6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4536504" cy="5445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256213C4-98BD-7E30-A267-14C9AEF73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12776"/>
            <a:ext cx="4499992"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363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16B07B-9FB5-0AE9-D04D-956EF6D680DE}"/>
              </a:ext>
            </a:extLst>
          </p:cNvPr>
          <p:cNvSpPr>
            <a:spLocks noGrp="1"/>
          </p:cNvSpPr>
          <p:nvPr>
            <p:ph type="title"/>
          </p:nvPr>
        </p:nvSpPr>
        <p:spPr>
          <a:xfrm>
            <a:off x="611560" y="0"/>
            <a:ext cx="8532440" cy="980728"/>
          </a:xfrm>
        </p:spPr>
        <p:txBody>
          <a:bodyPr>
            <a:normAutofit fontScale="90000"/>
          </a:bodyPr>
          <a:lstStyle/>
          <a:p>
            <a:pPr algn="ctr"/>
            <a:r>
              <a:rPr lang="de-CH" sz="2800" b="1" dirty="0">
                <a:solidFill>
                  <a:schemeClr val="accent6">
                    <a:lumMod val="50000"/>
                  </a:schemeClr>
                </a:solidFill>
              </a:rPr>
              <a:t>Vagina, </a:t>
            </a:r>
            <a:r>
              <a:rPr lang="de-CH" sz="2800" b="1" dirty="0" err="1">
                <a:solidFill>
                  <a:schemeClr val="accent6">
                    <a:lumMod val="50000"/>
                  </a:schemeClr>
                </a:solidFill>
              </a:rPr>
              <a:t>cervix</a:t>
            </a:r>
            <a:r>
              <a:rPr lang="de-CH" sz="2800" b="1" dirty="0">
                <a:solidFill>
                  <a:schemeClr val="accent6">
                    <a:lumMod val="50000"/>
                  </a:schemeClr>
                </a:solidFill>
              </a:rPr>
              <a:t> </a:t>
            </a:r>
            <a:r>
              <a:rPr lang="de-CH" sz="2800" b="1" dirty="0" err="1">
                <a:solidFill>
                  <a:schemeClr val="accent6">
                    <a:lumMod val="50000"/>
                  </a:schemeClr>
                </a:solidFill>
              </a:rPr>
              <a:t>of</a:t>
            </a:r>
            <a:r>
              <a:rPr lang="de-CH" sz="2800" b="1" dirty="0">
                <a:solidFill>
                  <a:schemeClr val="accent6">
                    <a:lumMod val="50000"/>
                  </a:schemeClr>
                </a:solidFill>
              </a:rPr>
              <a:t> </a:t>
            </a:r>
            <a:r>
              <a:rPr lang="de-CH" sz="2800" b="1" dirty="0" err="1">
                <a:solidFill>
                  <a:schemeClr val="accent6">
                    <a:lumMod val="50000"/>
                  </a:schemeClr>
                </a:solidFill>
              </a:rPr>
              <a:t>uterus</a:t>
            </a:r>
            <a:r>
              <a:rPr lang="de-CH" sz="2800" b="1" dirty="0">
                <a:solidFill>
                  <a:schemeClr val="accent6">
                    <a:lumMod val="50000"/>
                  </a:schemeClr>
                </a:solidFill>
              </a:rPr>
              <a:t>, </a:t>
            </a:r>
            <a:r>
              <a:rPr lang="de-CH" sz="2800" b="1" dirty="0" err="1">
                <a:solidFill>
                  <a:schemeClr val="accent6">
                    <a:lumMod val="50000"/>
                  </a:schemeClr>
                </a:solidFill>
              </a:rPr>
              <a:t>perineal</a:t>
            </a:r>
            <a:r>
              <a:rPr lang="de-CH" sz="2800" b="1" dirty="0">
                <a:solidFill>
                  <a:schemeClr val="accent6">
                    <a:lumMod val="50000"/>
                  </a:schemeClr>
                </a:solidFill>
              </a:rPr>
              <a:t> </a:t>
            </a:r>
            <a:r>
              <a:rPr lang="de-CH" sz="2800" b="1" dirty="0" err="1">
                <a:solidFill>
                  <a:schemeClr val="accent6">
                    <a:lumMod val="50000"/>
                  </a:schemeClr>
                </a:solidFill>
              </a:rPr>
              <a:t>fascia</a:t>
            </a:r>
            <a:r>
              <a:rPr lang="de-CH" sz="2800" b="1" dirty="0">
                <a:solidFill>
                  <a:schemeClr val="accent6">
                    <a:lumMod val="50000"/>
                  </a:schemeClr>
                </a:solidFill>
              </a:rPr>
              <a:t>, bulbospongiosus m., </a:t>
            </a:r>
            <a:r>
              <a:rPr lang="de-CH" sz="2800" b="1" dirty="0" err="1">
                <a:solidFill>
                  <a:schemeClr val="accent6">
                    <a:lumMod val="50000"/>
                  </a:schemeClr>
                </a:solidFill>
              </a:rPr>
              <a:t>deep</a:t>
            </a:r>
            <a:r>
              <a:rPr lang="de-CH" sz="2800" b="1" dirty="0">
                <a:solidFill>
                  <a:schemeClr val="accent6">
                    <a:lumMod val="50000"/>
                  </a:schemeClr>
                </a:solidFill>
              </a:rPr>
              <a:t> </a:t>
            </a:r>
            <a:r>
              <a:rPr lang="de-CH" sz="2800" b="1" dirty="0" err="1">
                <a:solidFill>
                  <a:schemeClr val="accent6">
                    <a:lumMod val="50000"/>
                  </a:schemeClr>
                </a:solidFill>
              </a:rPr>
              <a:t>transverse</a:t>
            </a:r>
            <a:r>
              <a:rPr lang="de-CH" sz="2800" b="1" dirty="0">
                <a:solidFill>
                  <a:schemeClr val="accent6">
                    <a:lumMod val="50000"/>
                  </a:schemeClr>
                </a:solidFill>
              </a:rPr>
              <a:t> </a:t>
            </a:r>
            <a:r>
              <a:rPr lang="de-CH" sz="2800" b="1" dirty="0" err="1">
                <a:solidFill>
                  <a:schemeClr val="accent6">
                    <a:lumMod val="50000"/>
                  </a:schemeClr>
                </a:solidFill>
              </a:rPr>
              <a:t>perineal</a:t>
            </a:r>
            <a:r>
              <a:rPr lang="de-CH" sz="2800" b="1" dirty="0">
                <a:solidFill>
                  <a:schemeClr val="accent6">
                    <a:lumMod val="50000"/>
                  </a:schemeClr>
                </a:solidFill>
              </a:rPr>
              <a:t> m., levator </a:t>
            </a:r>
            <a:r>
              <a:rPr lang="de-CH" sz="2800" b="1" dirty="0" err="1">
                <a:solidFill>
                  <a:schemeClr val="accent6">
                    <a:lumMod val="50000"/>
                  </a:schemeClr>
                </a:solidFill>
              </a:rPr>
              <a:t>ani</a:t>
            </a:r>
            <a:r>
              <a:rPr lang="de-CH" sz="2800" b="1" dirty="0">
                <a:solidFill>
                  <a:schemeClr val="accent6">
                    <a:lumMod val="50000"/>
                  </a:schemeClr>
                </a:solidFill>
              </a:rPr>
              <a:t> m.</a:t>
            </a:r>
            <a:endParaRPr lang="el-GR" sz="2800" b="1" dirty="0">
              <a:solidFill>
                <a:schemeClr val="accent6">
                  <a:lumMod val="50000"/>
                </a:schemeClr>
              </a:solidFill>
            </a:endParaRPr>
          </a:p>
        </p:txBody>
      </p:sp>
      <p:pic>
        <p:nvPicPr>
          <p:cNvPr id="10242" name="Picture 2" descr="Vagina; Image: Samantha Zimmerman">
            <a:extLst>
              <a:ext uri="{FF2B5EF4-FFF2-40B4-BE49-F238E27FC236}">
                <a16:creationId xmlns:a16="http://schemas.microsoft.com/office/drawing/2014/main" id="{3E54B987-757B-1D97-8D4F-730C27C0DF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305983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ervix of uterus (Cervix uteri); Image: Samantha Zimmerman">
            <a:extLst>
              <a:ext uri="{FF2B5EF4-FFF2-40B4-BE49-F238E27FC236}">
                <a16:creationId xmlns:a16="http://schemas.microsoft.com/office/drawing/2014/main" id="{5ED8C88F-742C-232D-D0F3-41F336BEC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148" y="1073941"/>
            <a:ext cx="2934816" cy="250614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erineal fascia (Fascia perinei); Image: Samantha Zimmerman">
            <a:extLst>
              <a:ext uri="{FF2B5EF4-FFF2-40B4-BE49-F238E27FC236}">
                <a16:creationId xmlns:a16="http://schemas.microsoft.com/office/drawing/2014/main" id="{32D24CCA-1D38-4E4F-ED2B-7C00A6B72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281" y="1066873"/>
            <a:ext cx="288052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ulbospongiosus muscle (female) (Musculus bulbospongiosus (femininus)); Image: Samantha Zimmerman">
            <a:extLst>
              <a:ext uri="{FF2B5EF4-FFF2-40B4-BE49-F238E27FC236}">
                <a16:creationId xmlns:a16="http://schemas.microsoft.com/office/drawing/2014/main" id="{47518019-EC0F-F929-99E9-A581D1C8B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040"/>
            <a:ext cx="305983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eep transverse perineal muscle (female) (Musculus transversus profundus perinei (femininus)); Image: Samantha Zimmerman">
            <a:extLst>
              <a:ext uri="{FF2B5EF4-FFF2-40B4-BE49-F238E27FC236}">
                <a16:creationId xmlns:a16="http://schemas.microsoft.com/office/drawing/2014/main" id="{6FE8D020-A74D-EC3B-BF8C-5D93762327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148" y="3803176"/>
            <a:ext cx="2895022" cy="3054823"/>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Levator ani muscle (Musculus levator ani); Image: Samantha Zimmerman">
            <a:extLst>
              <a:ext uri="{FF2B5EF4-FFF2-40B4-BE49-F238E27FC236}">
                <a16:creationId xmlns:a16="http://schemas.microsoft.com/office/drawing/2014/main" id="{DF89F119-69F7-D91C-E5D3-7F1A6CFE5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3279" y="3817313"/>
            <a:ext cx="2880521" cy="304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5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28700" y="0"/>
            <a:ext cx="7200900" cy="2171700"/>
          </a:xfrm>
        </p:spPr>
        <p:txBody>
          <a:bodyPr/>
          <a:lstStyle/>
          <a:p>
            <a:pPr algn="ctr"/>
            <a:r>
              <a:rPr lang="en-GB" b="1" dirty="0">
                <a:solidFill>
                  <a:schemeClr val="accent6">
                    <a:lumMod val="50000"/>
                  </a:schemeClr>
                </a:solidFill>
              </a:rPr>
              <a:t>THE UTERUS</a:t>
            </a:r>
            <a:endParaRPr lang="en-US" b="1" dirty="0">
              <a:solidFill>
                <a:schemeClr val="accent6">
                  <a:lumMod val="50000"/>
                </a:schemeClr>
              </a:solidFill>
            </a:endParaRPr>
          </a:p>
        </p:txBody>
      </p:sp>
      <p:sp>
        <p:nvSpPr>
          <p:cNvPr id="22531" name="Rectangle 3"/>
          <p:cNvSpPr>
            <a:spLocks noGrp="1" noChangeArrowheads="1"/>
          </p:cNvSpPr>
          <p:nvPr>
            <p:ph idx="1"/>
          </p:nvPr>
        </p:nvSpPr>
        <p:spPr>
          <a:xfrm>
            <a:off x="457200" y="1004887"/>
            <a:ext cx="4186238" cy="5448301"/>
          </a:xfrm>
        </p:spPr>
        <p:txBody>
          <a:bodyPr>
            <a:normAutofit fontScale="92500" lnSpcReduction="20000"/>
          </a:bodyPr>
          <a:lstStyle/>
          <a:p>
            <a:pPr>
              <a:lnSpc>
                <a:spcPct val="90000"/>
              </a:lnSpc>
              <a:buFont typeface="Wingdings" pitchFamily="2" charset="2"/>
              <a:buChar char="ü"/>
            </a:pPr>
            <a:r>
              <a:rPr lang="en-GB" sz="2800" dirty="0"/>
              <a:t>A pear shaped hollow muscular organ.</a:t>
            </a:r>
          </a:p>
          <a:p>
            <a:pPr>
              <a:lnSpc>
                <a:spcPct val="90000"/>
              </a:lnSpc>
              <a:buFont typeface="Wingdings" pitchFamily="2" charset="2"/>
              <a:buChar char="ü"/>
            </a:pPr>
            <a:endParaRPr lang="en-GB" sz="2800" dirty="0"/>
          </a:p>
          <a:p>
            <a:pPr>
              <a:lnSpc>
                <a:spcPct val="90000"/>
              </a:lnSpc>
              <a:buFont typeface="Wingdings" pitchFamily="2" charset="2"/>
              <a:buChar char="ü"/>
            </a:pPr>
            <a:endParaRPr lang="en-GB" sz="2800" dirty="0"/>
          </a:p>
          <a:p>
            <a:pPr marL="0" indent="0">
              <a:lnSpc>
                <a:spcPct val="90000"/>
              </a:lnSpc>
              <a:buNone/>
            </a:pPr>
            <a:endParaRPr lang="en-GB" sz="2800" dirty="0"/>
          </a:p>
          <a:p>
            <a:pPr>
              <a:lnSpc>
                <a:spcPct val="90000"/>
              </a:lnSpc>
              <a:buFont typeface="Wingdings" pitchFamily="2" charset="2"/>
              <a:buChar char="ü"/>
            </a:pPr>
            <a:r>
              <a:rPr lang="en-GB" sz="2800" dirty="0"/>
              <a:t>Measuring around 7.5 x 4.0 x 2.5 cm in the longitudinal, transverse, and anteroposterior diameters.</a:t>
            </a:r>
          </a:p>
          <a:p>
            <a:pPr marL="0" indent="0">
              <a:lnSpc>
                <a:spcPct val="90000"/>
              </a:lnSpc>
              <a:buNone/>
            </a:pPr>
            <a:endParaRPr lang="en-GB" sz="2800" dirty="0"/>
          </a:p>
          <a:p>
            <a:pPr marL="0" indent="0">
              <a:lnSpc>
                <a:spcPct val="90000"/>
              </a:lnSpc>
              <a:buNone/>
            </a:pPr>
            <a:endParaRPr lang="en-GB" sz="2800" dirty="0"/>
          </a:p>
          <a:p>
            <a:pPr>
              <a:lnSpc>
                <a:spcPct val="90000"/>
              </a:lnSpc>
              <a:buFont typeface="Wingdings" pitchFamily="2" charset="2"/>
              <a:buChar char="ü"/>
            </a:pPr>
            <a:r>
              <a:rPr lang="en-GB" sz="2800" dirty="0"/>
              <a:t>It is slightly larger in the multipara than in the nullipara</a:t>
            </a:r>
            <a:r>
              <a:rPr lang="en-GB" dirty="0"/>
              <a:t>. </a:t>
            </a:r>
            <a:endParaRPr lang="en-US" dirty="0"/>
          </a:p>
        </p:txBody>
      </p:sp>
      <p:pic>
        <p:nvPicPr>
          <p:cNvPr id="22533" name="Picture 5" descr="anatomy_uterus"/>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995738" y="548680"/>
            <a:ext cx="5148262" cy="5904508"/>
          </a:xfrm>
          <a:prstGeom prst="rect">
            <a:avLst/>
          </a:prstGeom>
          <a:noFill/>
        </p:spPr>
      </p:pic>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8700" y="0"/>
            <a:ext cx="7200900" cy="2171700"/>
          </a:xfrm>
        </p:spPr>
        <p:txBody>
          <a:bodyPr/>
          <a:lstStyle/>
          <a:p>
            <a:pPr algn="ctr"/>
            <a:r>
              <a:rPr lang="en-US" b="1" dirty="0">
                <a:solidFill>
                  <a:schemeClr val="accent6">
                    <a:lumMod val="50000"/>
                  </a:schemeClr>
                </a:solidFill>
              </a:rPr>
              <a:t>Uterus Divisions 1</a:t>
            </a:r>
          </a:p>
        </p:txBody>
      </p:sp>
      <p:sp>
        <p:nvSpPr>
          <p:cNvPr id="23555" name="Rectangle 3"/>
          <p:cNvSpPr>
            <a:spLocks noGrp="1" noChangeArrowheads="1"/>
          </p:cNvSpPr>
          <p:nvPr>
            <p:ph idx="1"/>
          </p:nvPr>
        </p:nvSpPr>
        <p:spPr>
          <a:xfrm>
            <a:off x="395288" y="836712"/>
            <a:ext cx="4321175" cy="5789513"/>
          </a:xfrm>
        </p:spPr>
        <p:txBody>
          <a:bodyPr>
            <a:normAutofit fontScale="77500" lnSpcReduction="20000"/>
          </a:bodyPr>
          <a:lstStyle/>
          <a:p>
            <a:pPr marL="514350" indent="-514350">
              <a:lnSpc>
                <a:spcPct val="90000"/>
              </a:lnSpc>
              <a:buFont typeface="Wingdings" pitchFamily="2" charset="2"/>
              <a:buAutoNum type="arabicPeriod"/>
            </a:pPr>
            <a:r>
              <a:rPr lang="en-GB" sz="2800" b="1" dirty="0">
                <a:solidFill>
                  <a:schemeClr val="accent6">
                    <a:lumMod val="50000"/>
                  </a:schemeClr>
                </a:solidFill>
              </a:rPr>
              <a:t>The corpus uteri: </a:t>
            </a:r>
          </a:p>
          <a:p>
            <a:pPr marL="0" indent="0">
              <a:lnSpc>
                <a:spcPct val="90000"/>
              </a:lnSpc>
              <a:buNone/>
            </a:pPr>
            <a:endParaRPr lang="en-GB" sz="2800" dirty="0">
              <a:solidFill>
                <a:srgbClr val="241AF6"/>
              </a:solidFill>
            </a:endParaRPr>
          </a:p>
          <a:p>
            <a:pPr>
              <a:lnSpc>
                <a:spcPct val="90000"/>
              </a:lnSpc>
              <a:buFont typeface="Wingdings" pitchFamily="2" charset="2"/>
              <a:buChar char="ü"/>
            </a:pPr>
            <a:r>
              <a:rPr lang="en-GB" sz="2800" b="1" dirty="0">
                <a:solidFill>
                  <a:srgbClr val="C00000"/>
                </a:solidFill>
              </a:rPr>
              <a:t>Body</a:t>
            </a:r>
            <a:r>
              <a:rPr lang="en-GB" sz="2800" dirty="0">
                <a:solidFill>
                  <a:srgbClr val="C00000"/>
                </a:solidFill>
              </a:rPr>
              <a:t> </a:t>
            </a:r>
            <a:r>
              <a:rPr lang="en-GB" sz="2800" dirty="0"/>
              <a:t>that lies above the internal </a:t>
            </a:r>
            <a:r>
              <a:rPr lang="en-GB" sz="2800" dirty="0" err="1"/>
              <a:t>os</a:t>
            </a:r>
            <a:r>
              <a:rPr lang="en-GB" sz="2800" dirty="0"/>
              <a:t> </a:t>
            </a:r>
          </a:p>
          <a:p>
            <a:pPr>
              <a:lnSpc>
                <a:spcPct val="90000"/>
              </a:lnSpc>
              <a:buFont typeface="Wingdings" pitchFamily="2" charset="2"/>
              <a:buChar char="ü"/>
            </a:pPr>
            <a:endParaRPr lang="en-GB" sz="2800" dirty="0"/>
          </a:p>
          <a:p>
            <a:pPr>
              <a:lnSpc>
                <a:spcPct val="90000"/>
              </a:lnSpc>
              <a:buFont typeface="Wingdings" pitchFamily="2" charset="2"/>
              <a:buChar char="ü"/>
            </a:pPr>
            <a:r>
              <a:rPr lang="en-GB" sz="2800" b="1" dirty="0">
                <a:solidFill>
                  <a:srgbClr val="C00000"/>
                </a:solidFill>
              </a:rPr>
              <a:t>Fundus</a:t>
            </a:r>
            <a:r>
              <a:rPr lang="en-GB" sz="2800" dirty="0"/>
              <a:t> lies above the insertion of the tubes.</a:t>
            </a:r>
          </a:p>
          <a:p>
            <a:pPr marL="0" indent="0">
              <a:lnSpc>
                <a:spcPct val="90000"/>
              </a:lnSpc>
              <a:buNone/>
            </a:pPr>
            <a:endParaRPr lang="en-GB" sz="2800" dirty="0"/>
          </a:p>
          <a:p>
            <a:pPr>
              <a:lnSpc>
                <a:spcPct val="90000"/>
              </a:lnSpc>
              <a:buFont typeface="Wingdings" pitchFamily="2" charset="2"/>
              <a:buChar char="ü"/>
            </a:pPr>
            <a:r>
              <a:rPr lang="en-GB" sz="2800" b="1" dirty="0">
                <a:solidFill>
                  <a:srgbClr val="C00000"/>
                </a:solidFill>
              </a:rPr>
              <a:t>Cornu </a:t>
            </a:r>
            <a:r>
              <a:rPr lang="en-GB" sz="2800" b="1" dirty="0"/>
              <a:t>= </a:t>
            </a:r>
            <a:r>
              <a:rPr lang="en-GB" sz="2800" dirty="0"/>
              <a:t>the area of insertion of the fallopian tubes </a:t>
            </a:r>
          </a:p>
          <a:p>
            <a:pPr marL="0" indent="0">
              <a:lnSpc>
                <a:spcPct val="90000"/>
              </a:lnSpc>
              <a:buNone/>
            </a:pPr>
            <a:endParaRPr lang="en-GB" sz="2800" dirty="0"/>
          </a:p>
          <a:p>
            <a:pPr>
              <a:lnSpc>
                <a:spcPct val="90000"/>
              </a:lnSpc>
              <a:buFont typeface="Wingdings" pitchFamily="2" charset="2"/>
              <a:buChar char="ü"/>
            </a:pPr>
            <a:r>
              <a:rPr lang="en-GB" sz="2800" dirty="0"/>
              <a:t>Three structures are attached to the cornu</a:t>
            </a:r>
          </a:p>
          <a:p>
            <a:pPr lvl="1">
              <a:lnSpc>
                <a:spcPct val="90000"/>
              </a:lnSpc>
            </a:pPr>
            <a:r>
              <a:rPr lang="en-GB" sz="2800" dirty="0">
                <a:solidFill>
                  <a:srgbClr val="C00000"/>
                </a:solidFill>
              </a:rPr>
              <a:t>round ligament anteriorly, </a:t>
            </a:r>
          </a:p>
          <a:p>
            <a:pPr lvl="1">
              <a:lnSpc>
                <a:spcPct val="90000"/>
              </a:lnSpc>
            </a:pPr>
            <a:r>
              <a:rPr lang="en-GB" sz="2800" dirty="0">
                <a:solidFill>
                  <a:srgbClr val="C00000"/>
                </a:solidFill>
              </a:rPr>
              <a:t>Fallopian tube centrally, </a:t>
            </a:r>
          </a:p>
          <a:p>
            <a:pPr lvl="1">
              <a:lnSpc>
                <a:spcPct val="90000"/>
              </a:lnSpc>
            </a:pPr>
            <a:r>
              <a:rPr lang="en-GB" sz="2800" dirty="0">
                <a:solidFill>
                  <a:srgbClr val="C00000"/>
                </a:solidFill>
              </a:rPr>
              <a:t>ovarian ligament posteriorly.</a:t>
            </a:r>
            <a:endParaRPr lang="en-GB" sz="2800" b="1" dirty="0">
              <a:solidFill>
                <a:srgbClr val="C00000"/>
              </a:solidFill>
            </a:endParaRPr>
          </a:p>
        </p:txBody>
      </p:sp>
      <p:pic>
        <p:nvPicPr>
          <p:cNvPr id="23556" name="Picture 4" descr="p26"/>
          <p:cNvPicPr>
            <a:picLocks noChangeAspect="1" noChangeArrowheads="1"/>
          </p:cNvPicPr>
          <p:nvPr/>
        </p:nvPicPr>
        <p:blipFill>
          <a:blip r:embed="rId2" cstate="print">
            <a:clrChange>
              <a:clrFrom>
                <a:srgbClr val="FFFFFF"/>
              </a:clrFrom>
              <a:clrTo>
                <a:srgbClr val="FFFFFF">
                  <a:alpha val="0"/>
                </a:srgbClr>
              </a:clrTo>
            </a:clrChange>
          </a:blip>
          <a:srcRect r="5322"/>
          <a:stretch>
            <a:fillRect/>
          </a:stretch>
        </p:blipFill>
        <p:spPr bwMode="auto">
          <a:xfrm>
            <a:off x="3924300" y="692696"/>
            <a:ext cx="5111750" cy="6165303"/>
          </a:xfrm>
          <a:prstGeom prst="rect">
            <a:avLst/>
          </a:prstGeom>
          <a:noFill/>
          <a:ln w="9525" algn="in">
            <a:noFill/>
            <a:miter lim="800000"/>
            <a:headEnd/>
            <a:tailEnd/>
          </a:ln>
          <a:effectLst/>
        </p:spPr>
      </p:pic>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1520" y="0"/>
            <a:ext cx="9145016" cy="2171700"/>
          </a:xfrm>
        </p:spPr>
        <p:txBody>
          <a:bodyPr/>
          <a:lstStyle/>
          <a:p>
            <a:pPr algn="ctr"/>
            <a:r>
              <a:rPr lang="en-US" b="1" dirty="0">
                <a:solidFill>
                  <a:schemeClr val="accent6">
                    <a:lumMod val="50000"/>
                  </a:schemeClr>
                </a:solidFill>
              </a:rPr>
              <a:t>Uterus Divisions 2</a:t>
            </a:r>
          </a:p>
        </p:txBody>
      </p:sp>
      <p:sp>
        <p:nvSpPr>
          <p:cNvPr id="59395" name="Rectangle 3"/>
          <p:cNvSpPr>
            <a:spLocks noGrp="1" noChangeArrowheads="1"/>
          </p:cNvSpPr>
          <p:nvPr>
            <p:ph idx="1"/>
          </p:nvPr>
        </p:nvSpPr>
        <p:spPr>
          <a:xfrm>
            <a:off x="468313" y="692696"/>
            <a:ext cx="3167062" cy="6264696"/>
          </a:xfrm>
        </p:spPr>
        <p:txBody>
          <a:bodyPr>
            <a:normAutofit fontScale="92500"/>
          </a:bodyPr>
          <a:lstStyle/>
          <a:p>
            <a:pPr>
              <a:lnSpc>
                <a:spcPct val="80000"/>
              </a:lnSpc>
              <a:buFont typeface="Wingdings" pitchFamily="2" charset="2"/>
              <a:buNone/>
            </a:pPr>
            <a:r>
              <a:rPr lang="en-GB" sz="2400" b="1" dirty="0"/>
              <a:t>2</a:t>
            </a:r>
            <a:r>
              <a:rPr lang="en-GB" sz="2400" dirty="0">
                <a:solidFill>
                  <a:schemeClr val="accent6">
                    <a:lumMod val="50000"/>
                  </a:schemeClr>
                </a:solidFill>
              </a:rPr>
              <a:t>. </a:t>
            </a:r>
            <a:r>
              <a:rPr lang="en-GB" sz="2400" b="1" dirty="0">
                <a:solidFill>
                  <a:schemeClr val="accent6">
                    <a:lumMod val="50000"/>
                  </a:schemeClr>
                </a:solidFill>
              </a:rPr>
              <a:t>The isthmus:</a:t>
            </a:r>
          </a:p>
          <a:p>
            <a:pPr lvl="1">
              <a:lnSpc>
                <a:spcPct val="80000"/>
              </a:lnSpc>
            </a:pPr>
            <a:r>
              <a:rPr lang="en-GB" sz="2400" dirty="0"/>
              <a:t>an area 4-5 mm in length that lies between the anatomical internal </a:t>
            </a:r>
            <a:r>
              <a:rPr lang="en-GB" sz="2400" dirty="0" err="1"/>
              <a:t>os</a:t>
            </a:r>
            <a:r>
              <a:rPr lang="en-GB" sz="2400" dirty="0"/>
              <a:t> above, and the histological internal </a:t>
            </a:r>
            <a:r>
              <a:rPr lang="en-GB" sz="2400" dirty="0" err="1"/>
              <a:t>os</a:t>
            </a:r>
            <a:r>
              <a:rPr lang="en-GB" sz="2400" dirty="0"/>
              <a:t> below. It is lined by low columnar epithelium and few glands.</a:t>
            </a:r>
          </a:p>
          <a:p>
            <a:pPr marL="530352" lvl="1" indent="0">
              <a:lnSpc>
                <a:spcPct val="80000"/>
              </a:lnSpc>
              <a:buNone/>
            </a:pPr>
            <a:endParaRPr lang="en-GB" sz="2400" dirty="0"/>
          </a:p>
          <a:p>
            <a:pPr lvl="1">
              <a:lnSpc>
                <a:spcPct val="80000"/>
              </a:lnSpc>
            </a:pPr>
            <a:r>
              <a:rPr lang="en-GB" sz="2400" dirty="0"/>
              <a:t>The isthmus </a:t>
            </a:r>
            <a:r>
              <a:rPr lang="en-GB" sz="2400" dirty="0">
                <a:solidFill>
                  <a:schemeClr val="tx1"/>
                </a:solidFill>
              </a:rPr>
              <a:t>expands during pregnancy </a:t>
            </a:r>
            <a:r>
              <a:rPr lang="en-GB" sz="2400" dirty="0"/>
              <a:t>forming the lower uterine segment (10 cm) during the last trimester.</a:t>
            </a:r>
            <a:endParaRPr lang="en-GB" sz="2400" b="1" dirty="0"/>
          </a:p>
          <a:p>
            <a:pPr>
              <a:lnSpc>
                <a:spcPct val="80000"/>
              </a:lnSpc>
            </a:pPr>
            <a:endParaRPr lang="en-US" sz="2400" dirty="0"/>
          </a:p>
        </p:txBody>
      </p:sp>
      <p:pic>
        <p:nvPicPr>
          <p:cNvPr id="59396" name="Picture 4" descr="isthmus"/>
          <p:cNvPicPr>
            <a:picLocks noChangeAspect="1" noChangeArrowheads="1"/>
          </p:cNvPicPr>
          <p:nvPr/>
        </p:nvPicPr>
        <p:blipFill>
          <a:blip r:embed="rId2" cstate="print"/>
          <a:srcRect/>
          <a:stretch>
            <a:fillRect/>
          </a:stretch>
        </p:blipFill>
        <p:spPr bwMode="auto">
          <a:xfrm>
            <a:off x="3708400" y="1484313"/>
            <a:ext cx="5435600" cy="4321175"/>
          </a:xfrm>
          <a:prstGeom prst="rect">
            <a:avLst/>
          </a:prstGeom>
          <a:noFill/>
        </p:spPr>
      </p:pic>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28700" y="116632"/>
            <a:ext cx="7200900" cy="2055068"/>
          </a:xfrm>
        </p:spPr>
        <p:txBody>
          <a:bodyPr/>
          <a:lstStyle/>
          <a:p>
            <a:pPr algn="ctr"/>
            <a:r>
              <a:rPr lang="en-US" b="1" dirty="0">
                <a:solidFill>
                  <a:schemeClr val="accent6">
                    <a:lumMod val="50000"/>
                  </a:schemeClr>
                </a:solidFill>
              </a:rPr>
              <a:t>Uterus Divisions 3</a:t>
            </a:r>
          </a:p>
        </p:txBody>
      </p:sp>
      <p:sp>
        <p:nvSpPr>
          <p:cNvPr id="24579" name="Rectangle 3"/>
          <p:cNvSpPr>
            <a:spLocks noGrp="1" noChangeArrowheads="1"/>
          </p:cNvSpPr>
          <p:nvPr>
            <p:ph idx="1"/>
          </p:nvPr>
        </p:nvSpPr>
        <p:spPr>
          <a:xfrm>
            <a:off x="457200" y="908720"/>
            <a:ext cx="4978896" cy="6048672"/>
          </a:xfrm>
        </p:spPr>
        <p:txBody>
          <a:bodyPr>
            <a:noAutofit/>
          </a:bodyPr>
          <a:lstStyle/>
          <a:p>
            <a:pPr>
              <a:lnSpc>
                <a:spcPct val="90000"/>
              </a:lnSpc>
              <a:buFont typeface="Wingdings" pitchFamily="2" charset="2"/>
              <a:buNone/>
            </a:pPr>
            <a:r>
              <a:rPr lang="en-GB" b="1" dirty="0">
                <a:solidFill>
                  <a:schemeClr val="accent6">
                    <a:lumMod val="50000"/>
                  </a:schemeClr>
                </a:solidFill>
              </a:rPr>
              <a:t>3. The cervix:</a:t>
            </a:r>
          </a:p>
          <a:p>
            <a:pPr>
              <a:lnSpc>
                <a:spcPct val="90000"/>
              </a:lnSpc>
              <a:buFont typeface="Wingdings" pitchFamily="2" charset="2"/>
              <a:buChar char="ü"/>
            </a:pPr>
            <a:r>
              <a:rPr lang="en-GB" dirty="0"/>
              <a:t>The elongated lower part of the uterus </a:t>
            </a:r>
          </a:p>
          <a:p>
            <a:pPr>
              <a:lnSpc>
                <a:spcPct val="90000"/>
              </a:lnSpc>
              <a:buFont typeface="Wingdings" pitchFamily="2" charset="2"/>
              <a:buChar char="ü"/>
            </a:pPr>
            <a:r>
              <a:rPr lang="en-GB" dirty="0"/>
              <a:t>Measuring 2.5-3.0 cm. </a:t>
            </a:r>
          </a:p>
          <a:p>
            <a:pPr>
              <a:lnSpc>
                <a:spcPct val="90000"/>
              </a:lnSpc>
              <a:buFont typeface="Wingdings" pitchFamily="2" charset="2"/>
              <a:buChar char="ü"/>
            </a:pPr>
            <a:r>
              <a:rPr lang="en-GB" dirty="0"/>
              <a:t>Divided by the vaginal attachment into</a:t>
            </a:r>
          </a:p>
          <a:p>
            <a:pPr lvl="1">
              <a:lnSpc>
                <a:spcPct val="90000"/>
              </a:lnSpc>
            </a:pPr>
            <a:r>
              <a:rPr lang="en-GB" dirty="0" err="1"/>
              <a:t>supravaginal</a:t>
            </a:r>
            <a:r>
              <a:rPr lang="en-GB" dirty="0"/>
              <a:t> portion above</a:t>
            </a:r>
          </a:p>
          <a:p>
            <a:pPr lvl="1">
              <a:lnSpc>
                <a:spcPct val="90000"/>
              </a:lnSpc>
            </a:pPr>
            <a:r>
              <a:rPr lang="en-GB" dirty="0"/>
              <a:t>vaginal portion (</a:t>
            </a:r>
            <a:r>
              <a:rPr lang="en-GB" dirty="0" err="1"/>
              <a:t>portio</a:t>
            </a:r>
            <a:r>
              <a:rPr lang="en-GB" dirty="0"/>
              <a:t>-vaginalis) below. </a:t>
            </a:r>
          </a:p>
          <a:p>
            <a:pPr>
              <a:lnSpc>
                <a:spcPct val="90000"/>
              </a:lnSpc>
              <a:buFont typeface="Wingdings" pitchFamily="2" charset="2"/>
              <a:buChar char="ü"/>
            </a:pPr>
            <a:r>
              <a:rPr lang="en-GB" dirty="0"/>
              <a:t>The cervical canal is the cavity that communicates above with the uterine cavity at the internal </a:t>
            </a:r>
            <a:r>
              <a:rPr lang="en-GB" dirty="0" err="1"/>
              <a:t>os</a:t>
            </a:r>
            <a:r>
              <a:rPr lang="en-GB" dirty="0"/>
              <a:t> and below with the vagina at the external </a:t>
            </a:r>
            <a:r>
              <a:rPr lang="en-GB" dirty="0" err="1"/>
              <a:t>os</a:t>
            </a:r>
            <a:r>
              <a:rPr lang="en-GB" dirty="0"/>
              <a:t>. </a:t>
            </a:r>
          </a:p>
          <a:p>
            <a:pPr>
              <a:lnSpc>
                <a:spcPct val="90000"/>
              </a:lnSpc>
              <a:buFont typeface="Wingdings" pitchFamily="2" charset="2"/>
              <a:buChar char="ü"/>
            </a:pPr>
            <a:r>
              <a:rPr lang="en-GB" dirty="0"/>
              <a:t>The external </a:t>
            </a:r>
            <a:r>
              <a:rPr lang="en-GB" dirty="0" err="1"/>
              <a:t>os</a:t>
            </a:r>
            <a:r>
              <a:rPr lang="en-GB" dirty="0"/>
              <a:t> is round in nulliparas and slit shaped in multiparas. </a:t>
            </a:r>
          </a:p>
          <a:p>
            <a:pPr>
              <a:lnSpc>
                <a:spcPct val="90000"/>
              </a:lnSpc>
              <a:buFont typeface="Wingdings" pitchFamily="2" charset="2"/>
              <a:buChar char="ü"/>
            </a:pPr>
            <a:r>
              <a:rPr lang="en-GB" dirty="0"/>
              <a:t>The cervical mucosa has two ridges (anterior and posterior) from which transverse ridges radiate to form the </a:t>
            </a:r>
            <a:r>
              <a:rPr lang="en-GB" dirty="0" err="1"/>
              <a:t>arbor</a:t>
            </a:r>
            <a:r>
              <a:rPr lang="en-GB" dirty="0"/>
              <a:t> vitae uteri.</a:t>
            </a:r>
          </a:p>
        </p:txBody>
      </p:sp>
      <p:pic>
        <p:nvPicPr>
          <p:cNvPr id="24581" name="Picture 5" descr="mucus"/>
          <p:cNvPicPr>
            <a:picLocks noChangeAspect="1" noChangeArrowheads="1"/>
          </p:cNvPicPr>
          <p:nvPr/>
        </p:nvPicPr>
        <p:blipFill>
          <a:blip r:embed="rId2" cstate="print">
            <a:clrChange>
              <a:clrFrom>
                <a:srgbClr val="B5C6CE"/>
              </a:clrFrom>
              <a:clrTo>
                <a:srgbClr val="B5C6CE">
                  <a:alpha val="0"/>
                </a:srgbClr>
              </a:clrTo>
            </a:clrChange>
          </a:blip>
          <a:srcRect/>
          <a:stretch>
            <a:fillRect/>
          </a:stretch>
        </p:blipFill>
        <p:spPr bwMode="auto">
          <a:xfrm>
            <a:off x="5003800" y="908720"/>
            <a:ext cx="4140200" cy="5760640"/>
          </a:xfrm>
          <a:prstGeom prst="rect">
            <a:avLst/>
          </a:prstGeom>
          <a:noFill/>
        </p:spPr>
      </p:pic>
    </p:spTree>
  </p:cSld>
  <p:clrMapOvr>
    <a:masterClrMapping/>
  </p:clrMapOvr>
  <p:transition>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06B329-8E7D-5805-CB9E-6B3555D41DC4}"/>
              </a:ext>
            </a:extLst>
          </p:cNvPr>
          <p:cNvSpPr>
            <a:spLocks noGrp="1"/>
          </p:cNvSpPr>
          <p:nvPr>
            <p:ph type="title"/>
          </p:nvPr>
        </p:nvSpPr>
        <p:spPr>
          <a:xfrm>
            <a:off x="755576" y="0"/>
            <a:ext cx="8388424" cy="1196752"/>
          </a:xfrm>
        </p:spPr>
        <p:txBody>
          <a:bodyPr>
            <a:normAutofit/>
          </a:bodyPr>
          <a:lstStyle/>
          <a:p>
            <a:pPr algn="ctr"/>
            <a:r>
              <a:rPr lang="de-CH" sz="3600" b="1" dirty="0">
                <a:solidFill>
                  <a:schemeClr val="accent6">
                    <a:lumMod val="50000"/>
                  </a:schemeClr>
                </a:solidFill>
              </a:rPr>
              <a:t>Uterine Fundus, Body, Isthmus, Cervix, Myometrium, Endometrium </a:t>
            </a:r>
            <a:endParaRPr lang="el-GR" sz="3600" b="1" dirty="0">
              <a:solidFill>
                <a:schemeClr val="accent6">
                  <a:lumMod val="50000"/>
                </a:schemeClr>
              </a:solidFill>
            </a:endParaRPr>
          </a:p>
        </p:txBody>
      </p:sp>
      <p:pic>
        <p:nvPicPr>
          <p:cNvPr id="7172" name="Picture 4" descr="Fundus of uterus (Fundus uteri); Image: Samantha Zimmerman">
            <a:extLst>
              <a:ext uri="{FF2B5EF4-FFF2-40B4-BE49-F238E27FC236}">
                <a16:creationId xmlns:a16="http://schemas.microsoft.com/office/drawing/2014/main" id="{036E0950-DFC5-C557-0F37-B97FA46C3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3168352" cy="29969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ody of uterus (Corpus uteri); Image: Samantha Zimmerman">
            <a:extLst>
              <a:ext uri="{FF2B5EF4-FFF2-40B4-BE49-F238E27FC236}">
                <a16:creationId xmlns:a16="http://schemas.microsoft.com/office/drawing/2014/main" id="{70EA13B3-6860-4C77-A785-7FFB0CCF17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1727" y="1196752"/>
            <a:ext cx="3168352" cy="29969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sthmus of uterus (Isthmus uteri); Image: Samantha Zimmerman">
            <a:extLst>
              <a:ext uri="{FF2B5EF4-FFF2-40B4-BE49-F238E27FC236}">
                <a16:creationId xmlns:a16="http://schemas.microsoft.com/office/drawing/2014/main" id="{1C68142B-FE5B-D99D-80BC-BAC21B1AE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818" y="1215190"/>
            <a:ext cx="2763182" cy="299695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ervix of uterus (Cervix uteri); Image: Samantha Zimmerman">
            <a:extLst>
              <a:ext uri="{FF2B5EF4-FFF2-40B4-BE49-F238E27FC236}">
                <a16:creationId xmlns:a16="http://schemas.microsoft.com/office/drawing/2014/main" id="{3225B73A-FB8D-E8D2-6001-E50A01A4D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3" y="4229544"/>
            <a:ext cx="3168352" cy="261001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Myometrium; Image: Samantha Zimmerman">
            <a:extLst>
              <a:ext uri="{FF2B5EF4-FFF2-40B4-BE49-F238E27FC236}">
                <a16:creationId xmlns:a16="http://schemas.microsoft.com/office/drawing/2014/main" id="{2523A2A2-971F-32EF-EFF0-3B8928FFE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9855" y="4247982"/>
            <a:ext cx="3140224" cy="261001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Endometrium; Image: Samantha Zimmerman">
            <a:extLst>
              <a:ext uri="{FF2B5EF4-FFF2-40B4-BE49-F238E27FC236}">
                <a16:creationId xmlns:a16="http://schemas.microsoft.com/office/drawing/2014/main" id="{AD711FF3-3E54-37DA-F7F6-051812404B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0817" y="4238763"/>
            <a:ext cx="2731679" cy="26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02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8700" y="116632"/>
            <a:ext cx="7200900" cy="2055068"/>
          </a:xfrm>
        </p:spPr>
        <p:txBody>
          <a:bodyPr/>
          <a:lstStyle/>
          <a:p>
            <a:pPr algn="r"/>
            <a:r>
              <a:rPr lang="en-US" b="1" dirty="0">
                <a:solidFill>
                  <a:schemeClr val="accent6">
                    <a:lumMod val="50000"/>
                  </a:schemeClr>
                </a:solidFill>
              </a:rPr>
              <a:t>Uterus Position</a:t>
            </a:r>
          </a:p>
        </p:txBody>
      </p:sp>
      <p:sp>
        <p:nvSpPr>
          <p:cNvPr id="25603" name="Rectangle 3"/>
          <p:cNvSpPr>
            <a:spLocks noGrp="1" noChangeArrowheads="1"/>
          </p:cNvSpPr>
          <p:nvPr>
            <p:ph idx="1"/>
          </p:nvPr>
        </p:nvSpPr>
        <p:spPr>
          <a:xfrm>
            <a:off x="457200" y="908720"/>
            <a:ext cx="3970338" cy="5832648"/>
          </a:xfrm>
        </p:spPr>
        <p:txBody>
          <a:bodyPr>
            <a:noAutofit/>
          </a:bodyPr>
          <a:lstStyle/>
          <a:p>
            <a:pPr>
              <a:lnSpc>
                <a:spcPct val="90000"/>
              </a:lnSpc>
            </a:pPr>
            <a:r>
              <a:rPr lang="en-GB" sz="2400" dirty="0"/>
              <a:t>The uterus is kept in an </a:t>
            </a:r>
            <a:r>
              <a:rPr lang="en-GB" sz="2400" dirty="0">
                <a:solidFill>
                  <a:srgbClr val="241AF6"/>
                </a:solidFill>
              </a:rPr>
              <a:t>anteverted anteflexed position </a:t>
            </a:r>
            <a:r>
              <a:rPr lang="en-GB" sz="2400" b="1" dirty="0">
                <a:solidFill>
                  <a:srgbClr val="241AF6"/>
                </a:solidFill>
              </a:rPr>
              <a:t>(AVF)</a:t>
            </a:r>
            <a:r>
              <a:rPr lang="en-GB" sz="2400" dirty="0">
                <a:solidFill>
                  <a:srgbClr val="241AF6"/>
                </a:solidFill>
              </a:rPr>
              <a:t>,</a:t>
            </a:r>
            <a:r>
              <a:rPr lang="en-GB" sz="2400" dirty="0"/>
              <a:t> with the external </a:t>
            </a:r>
            <a:r>
              <a:rPr lang="en-GB" sz="2400" dirty="0" err="1"/>
              <a:t>os</a:t>
            </a:r>
            <a:r>
              <a:rPr lang="en-GB" sz="2400" dirty="0"/>
              <a:t> lying at the level of the ischial spines, by the support of the </a:t>
            </a:r>
            <a:r>
              <a:rPr lang="en-GB" sz="2400" b="1" dirty="0"/>
              <a:t>cervical ligaments, endopelvic fascia and pelvic floor muscles (levator ani). </a:t>
            </a:r>
          </a:p>
          <a:p>
            <a:pPr>
              <a:lnSpc>
                <a:spcPct val="90000"/>
              </a:lnSpc>
            </a:pPr>
            <a:r>
              <a:rPr lang="en-GB" sz="2400" b="1" dirty="0">
                <a:solidFill>
                  <a:srgbClr val="241AF6"/>
                </a:solidFill>
              </a:rPr>
              <a:t>Anteversion:</a:t>
            </a:r>
            <a:r>
              <a:rPr lang="en-GB" sz="2400" dirty="0"/>
              <a:t> The uterus is inclined anteriorly to axis of the vagina. </a:t>
            </a:r>
          </a:p>
          <a:p>
            <a:pPr>
              <a:lnSpc>
                <a:spcPct val="90000"/>
              </a:lnSpc>
            </a:pPr>
            <a:r>
              <a:rPr lang="en-GB" sz="2400" b="1" dirty="0">
                <a:solidFill>
                  <a:srgbClr val="241AF6"/>
                </a:solidFill>
              </a:rPr>
              <a:t>Anteflexion:</a:t>
            </a:r>
            <a:r>
              <a:rPr lang="en-GB" sz="2400" dirty="0"/>
              <a:t> The body of the uterus is bent forwards upon the cervix.</a:t>
            </a:r>
            <a:r>
              <a:rPr lang="en-US" sz="2400" dirty="0"/>
              <a:t> </a:t>
            </a:r>
          </a:p>
        </p:txBody>
      </p:sp>
      <p:pic>
        <p:nvPicPr>
          <p:cNvPr id="25605" name="Picture 5" descr="uterus_parts"/>
          <p:cNvPicPr>
            <a:picLocks noChangeAspect="1" noChangeArrowheads="1"/>
          </p:cNvPicPr>
          <p:nvPr/>
        </p:nvPicPr>
        <p:blipFill>
          <a:blip r:embed="rId2" cstate="print">
            <a:clrChange>
              <a:clrFrom>
                <a:srgbClr val="FFFFFF"/>
              </a:clrFrom>
              <a:clrTo>
                <a:srgbClr val="FFFFFF">
                  <a:alpha val="0"/>
                </a:srgbClr>
              </a:clrTo>
            </a:clrChange>
          </a:blip>
          <a:srcRect r="5791" b="10208"/>
          <a:stretch>
            <a:fillRect/>
          </a:stretch>
        </p:blipFill>
        <p:spPr bwMode="auto">
          <a:xfrm>
            <a:off x="4360863" y="1196753"/>
            <a:ext cx="4675187" cy="5400600"/>
          </a:xfrm>
          <a:prstGeom prst="rect">
            <a:avLst/>
          </a:prstGeom>
          <a:noFill/>
        </p:spPr>
      </p:pic>
    </p:spTree>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28700" y="44624"/>
            <a:ext cx="7200900" cy="2127076"/>
          </a:xfrm>
        </p:spPr>
        <p:txBody>
          <a:bodyPr/>
          <a:lstStyle/>
          <a:p>
            <a:pPr algn="ctr"/>
            <a:r>
              <a:rPr lang="en-GB" sz="4000" b="1" dirty="0">
                <a:solidFill>
                  <a:schemeClr val="accent6">
                    <a:lumMod val="50000"/>
                  </a:schemeClr>
                </a:solidFill>
              </a:rPr>
              <a:t>Relations of the Uterus Body</a:t>
            </a:r>
            <a:endParaRPr lang="en-US" sz="4000" b="1" dirty="0">
              <a:solidFill>
                <a:schemeClr val="accent6">
                  <a:lumMod val="50000"/>
                </a:schemeClr>
              </a:solidFill>
            </a:endParaRPr>
          </a:p>
        </p:txBody>
      </p:sp>
      <p:sp>
        <p:nvSpPr>
          <p:cNvPr id="26627" name="Rectangle 3"/>
          <p:cNvSpPr>
            <a:spLocks noGrp="1" noChangeArrowheads="1"/>
          </p:cNvSpPr>
          <p:nvPr>
            <p:ph idx="1"/>
          </p:nvPr>
        </p:nvSpPr>
        <p:spPr>
          <a:xfrm>
            <a:off x="457200" y="908722"/>
            <a:ext cx="4043363" cy="5904654"/>
          </a:xfrm>
        </p:spPr>
        <p:txBody>
          <a:bodyPr>
            <a:noAutofit/>
          </a:bodyPr>
          <a:lstStyle/>
          <a:p>
            <a:r>
              <a:rPr lang="en-GB" sz="2800" b="1" dirty="0">
                <a:solidFill>
                  <a:srgbClr val="241AF6"/>
                </a:solidFill>
              </a:rPr>
              <a:t>Anteriorly: </a:t>
            </a:r>
          </a:p>
          <a:p>
            <a:pPr lvl="1"/>
            <a:r>
              <a:rPr lang="en-GB" sz="2800" b="1" dirty="0"/>
              <a:t>The bladder and </a:t>
            </a:r>
            <a:r>
              <a:rPr lang="en-GB" sz="2800" b="1" dirty="0" err="1"/>
              <a:t>vesicouterine</a:t>
            </a:r>
            <a:r>
              <a:rPr lang="en-GB" sz="2800" b="1" dirty="0"/>
              <a:t> pouch.</a:t>
            </a:r>
          </a:p>
          <a:p>
            <a:pPr marL="530352" lvl="1" indent="0">
              <a:buNone/>
            </a:pPr>
            <a:endParaRPr lang="en-GB" sz="2800" b="1" dirty="0"/>
          </a:p>
          <a:p>
            <a:r>
              <a:rPr lang="en-GB" sz="2800" b="1" dirty="0">
                <a:solidFill>
                  <a:srgbClr val="241AF6"/>
                </a:solidFill>
              </a:rPr>
              <a:t>Posteriorly: </a:t>
            </a:r>
          </a:p>
          <a:p>
            <a:pPr lvl="1"/>
            <a:r>
              <a:rPr lang="en-GB" sz="2800" b="1" dirty="0"/>
              <a:t>The pouch of Douglas.</a:t>
            </a:r>
          </a:p>
          <a:p>
            <a:pPr marL="530352" lvl="1" indent="0">
              <a:buNone/>
            </a:pPr>
            <a:endParaRPr lang="en-GB" sz="2800" b="1" dirty="0"/>
          </a:p>
          <a:p>
            <a:r>
              <a:rPr lang="en-GB" sz="2800" b="1" dirty="0">
                <a:solidFill>
                  <a:srgbClr val="241AF6"/>
                </a:solidFill>
              </a:rPr>
              <a:t>Laterally: </a:t>
            </a:r>
          </a:p>
          <a:p>
            <a:pPr lvl="1"/>
            <a:r>
              <a:rPr lang="en-GB" sz="2800" b="1" dirty="0"/>
              <a:t>The broad ligament on each side. </a:t>
            </a:r>
          </a:p>
        </p:txBody>
      </p:sp>
      <p:pic>
        <p:nvPicPr>
          <p:cNvPr id="26628" name="Picture 4" descr="uterus_parts"/>
          <p:cNvPicPr>
            <a:picLocks noChangeAspect="1" noChangeArrowheads="1"/>
          </p:cNvPicPr>
          <p:nvPr/>
        </p:nvPicPr>
        <p:blipFill>
          <a:blip r:embed="rId2" cstate="print">
            <a:clrChange>
              <a:clrFrom>
                <a:srgbClr val="FFFFFF"/>
              </a:clrFrom>
              <a:clrTo>
                <a:srgbClr val="FFFFFF">
                  <a:alpha val="0"/>
                </a:srgbClr>
              </a:clrTo>
            </a:clrChange>
          </a:blip>
          <a:srcRect b="10208"/>
          <a:stretch>
            <a:fillRect/>
          </a:stretch>
        </p:blipFill>
        <p:spPr bwMode="auto">
          <a:xfrm>
            <a:off x="3851920" y="908721"/>
            <a:ext cx="5184575" cy="5222204"/>
          </a:xfrm>
          <a:prstGeom prst="rect">
            <a:avLst/>
          </a:prstGeom>
          <a:noFill/>
        </p:spPr>
      </p:pic>
    </p:spTree>
  </p:cSld>
  <p:clrMapOvr>
    <a:masterClrMapping/>
  </p:clrMapOvr>
  <p:transition>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116632"/>
            <a:ext cx="8280920" cy="2055068"/>
          </a:xfrm>
        </p:spPr>
        <p:txBody>
          <a:bodyPr/>
          <a:lstStyle/>
          <a:p>
            <a:pPr algn="ctr"/>
            <a:r>
              <a:rPr lang="en-GB" sz="4000" b="1" dirty="0">
                <a:solidFill>
                  <a:schemeClr val="accent6">
                    <a:lumMod val="50000"/>
                  </a:schemeClr>
                </a:solidFill>
              </a:rPr>
              <a:t>Relations of the </a:t>
            </a:r>
            <a:r>
              <a:rPr lang="en-GB" sz="4000" b="1" dirty="0" err="1">
                <a:solidFill>
                  <a:schemeClr val="accent6">
                    <a:lumMod val="50000"/>
                  </a:schemeClr>
                </a:solidFill>
              </a:rPr>
              <a:t>Supravaginal</a:t>
            </a:r>
            <a:r>
              <a:rPr lang="en-GB" sz="4000" b="1" dirty="0">
                <a:solidFill>
                  <a:schemeClr val="accent6">
                    <a:lumMod val="50000"/>
                  </a:schemeClr>
                </a:solidFill>
              </a:rPr>
              <a:t> cervix</a:t>
            </a:r>
            <a:endParaRPr lang="en-US" sz="4000" b="1" dirty="0">
              <a:solidFill>
                <a:schemeClr val="accent6">
                  <a:lumMod val="50000"/>
                </a:schemeClr>
              </a:solidFill>
            </a:endParaRPr>
          </a:p>
        </p:txBody>
      </p:sp>
      <p:sp>
        <p:nvSpPr>
          <p:cNvPr id="27651" name="Rectangle 3"/>
          <p:cNvSpPr>
            <a:spLocks noGrp="1" noChangeArrowheads="1"/>
          </p:cNvSpPr>
          <p:nvPr>
            <p:ph idx="1"/>
          </p:nvPr>
        </p:nvSpPr>
        <p:spPr>
          <a:xfrm>
            <a:off x="611560" y="1124744"/>
            <a:ext cx="8424936" cy="5616624"/>
          </a:xfrm>
        </p:spPr>
        <p:txBody>
          <a:bodyPr>
            <a:noAutofit/>
          </a:bodyPr>
          <a:lstStyle/>
          <a:p>
            <a:pPr>
              <a:lnSpc>
                <a:spcPct val="90000"/>
              </a:lnSpc>
              <a:buFont typeface="Wingdings" pitchFamily="2" charset="2"/>
              <a:buChar char="Ø"/>
            </a:pPr>
            <a:r>
              <a:rPr lang="en-GB" sz="2400" b="1" dirty="0">
                <a:solidFill>
                  <a:schemeClr val="accent6">
                    <a:lumMod val="75000"/>
                  </a:schemeClr>
                </a:solidFill>
              </a:rPr>
              <a:t>Anteriorly: </a:t>
            </a:r>
          </a:p>
          <a:p>
            <a:pPr lvl="1">
              <a:lnSpc>
                <a:spcPct val="90000"/>
              </a:lnSpc>
            </a:pPr>
            <a:r>
              <a:rPr lang="en-GB" sz="2400" b="1" dirty="0"/>
              <a:t>Urinary bladder.</a:t>
            </a:r>
          </a:p>
          <a:p>
            <a:pPr marL="530352" lvl="1" indent="0">
              <a:lnSpc>
                <a:spcPct val="90000"/>
              </a:lnSpc>
              <a:buNone/>
            </a:pPr>
            <a:endParaRPr lang="en-GB" sz="2400" dirty="0"/>
          </a:p>
          <a:p>
            <a:pPr>
              <a:lnSpc>
                <a:spcPct val="90000"/>
              </a:lnSpc>
              <a:buFont typeface="Wingdings" pitchFamily="2" charset="2"/>
              <a:buChar char="Ø"/>
            </a:pPr>
            <a:r>
              <a:rPr lang="en-GB" sz="2400" b="1" dirty="0">
                <a:solidFill>
                  <a:schemeClr val="accent6">
                    <a:lumMod val="75000"/>
                  </a:schemeClr>
                </a:solidFill>
              </a:rPr>
              <a:t>Posteriorly: </a:t>
            </a:r>
          </a:p>
          <a:p>
            <a:pPr lvl="1">
              <a:lnSpc>
                <a:spcPct val="90000"/>
              </a:lnSpc>
            </a:pPr>
            <a:r>
              <a:rPr lang="en-GB" sz="2400" dirty="0"/>
              <a:t>Forms the </a:t>
            </a:r>
            <a:r>
              <a:rPr lang="en-GB" sz="2400" b="1" dirty="0"/>
              <a:t>anterior wall of Douglas pouch.</a:t>
            </a:r>
          </a:p>
          <a:p>
            <a:pPr marL="530352" lvl="1" indent="0">
              <a:lnSpc>
                <a:spcPct val="90000"/>
              </a:lnSpc>
              <a:buNone/>
            </a:pPr>
            <a:endParaRPr lang="en-GB" sz="2400" b="1" dirty="0"/>
          </a:p>
          <a:p>
            <a:pPr>
              <a:lnSpc>
                <a:spcPct val="90000"/>
              </a:lnSpc>
              <a:buFont typeface="Wingdings" pitchFamily="2" charset="2"/>
              <a:buChar char="Ø"/>
            </a:pPr>
            <a:r>
              <a:rPr lang="en-GB" sz="2400" b="1" dirty="0">
                <a:solidFill>
                  <a:schemeClr val="accent6">
                    <a:lumMod val="75000"/>
                  </a:schemeClr>
                </a:solidFill>
              </a:rPr>
              <a:t>Laterally: </a:t>
            </a:r>
          </a:p>
          <a:p>
            <a:pPr lvl="1">
              <a:lnSpc>
                <a:spcPct val="90000"/>
              </a:lnSpc>
            </a:pPr>
            <a:r>
              <a:rPr lang="en-GB" sz="2400" dirty="0"/>
              <a:t>1/2 an inch lateral to the internal </a:t>
            </a:r>
            <a:r>
              <a:rPr lang="en-GB" sz="2400" dirty="0" err="1"/>
              <a:t>os</a:t>
            </a:r>
            <a:r>
              <a:rPr lang="en-GB" sz="2400" dirty="0"/>
              <a:t> </a:t>
            </a:r>
            <a:r>
              <a:rPr lang="en-GB" sz="2400" b="1" dirty="0"/>
              <a:t>the ureter is crossed by the uterine artery</a:t>
            </a:r>
            <a:r>
              <a:rPr lang="en-GB" sz="2400" dirty="0"/>
              <a:t> (i.e. ureter below the uterine artery).</a:t>
            </a:r>
          </a:p>
          <a:p>
            <a:pPr marL="530352" lvl="1" indent="0">
              <a:lnSpc>
                <a:spcPct val="90000"/>
              </a:lnSpc>
              <a:buNone/>
            </a:pPr>
            <a:endParaRPr lang="en-GB" sz="2400" dirty="0"/>
          </a:p>
          <a:p>
            <a:pPr>
              <a:lnSpc>
                <a:spcPct val="90000"/>
              </a:lnSpc>
              <a:buFont typeface="Wingdings" pitchFamily="2" charset="2"/>
              <a:buChar char="Ø"/>
            </a:pPr>
            <a:r>
              <a:rPr lang="en-GB" sz="2400" dirty="0"/>
              <a:t>The uterosacral, cardinal, and </a:t>
            </a:r>
            <a:r>
              <a:rPr lang="en-GB" sz="2400" dirty="0" err="1"/>
              <a:t>pubocervical</a:t>
            </a:r>
            <a:r>
              <a:rPr lang="en-GB" sz="2400" dirty="0"/>
              <a:t> ligaments are attached to its posterior, lateral, and anterior surfaces respectively.</a:t>
            </a:r>
            <a:endParaRPr lang="en-US" sz="2400" dirty="0"/>
          </a:p>
        </p:txBody>
      </p:sp>
    </p:spTree>
  </p:cSld>
  <p:clrMapOvr>
    <a:masterClrMapping/>
  </p:clrMapOvr>
  <p:transition>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28700" y="0"/>
            <a:ext cx="7658100" cy="2171700"/>
          </a:xfrm>
        </p:spPr>
        <p:txBody>
          <a:bodyPr/>
          <a:lstStyle/>
          <a:p>
            <a:pPr algn="ctr"/>
            <a:r>
              <a:rPr lang="en-GB" dirty="0">
                <a:solidFill>
                  <a:schemeClr val="accent6">
                    <a:lumMod val="50000"/>
                  </a:schemeClr>
                </a:solidFill>
              </a:rPr>
              <a:t>Histology of the Uterus 1</a:t>
            </a:r>
            <a:endParaRPr lang="en-US" dirty="0">
              <a:solidFill>
                <a:schemeClr val="accent6">
                  <a:lumMod val="50000"/>
                </a:schemeClr>
              </a:solidFill>
            </a:endParaRPr>
          </a:p>
        </p:txBody>
      </p:sp>
      <p:sp>
        <p:nvSpPr>
          <p:cNvPr id="28675" name="Rectangle 3"/>
          <p:cNvSpPr>
            <a:spLocks noGrp="1" noChangeArrowheads="1"/>
          </p:cNvSpPr>
          <p:nvPr>
            <p:ph idx="1"/>
          </p:nvPr>
        </p:nvSpPr>
        <p:spPr>
          <a:xfrm>
            <a:off x="457200" y="981076"/>
            <a:ext cx="4690864" cy="5149850"/>
          </a:xfrm>
        </p:spPr>
        <p:txBody>
          <a:bodyPr>
            <a:normAutofit/>
          </a:bodyPr>
          <a:lstStyle/>
          <a:p>
            <a:pPr>
              <a:buFont typeface="Wingdings" pitchFamily="2" charset="2"/>
              <a:buChar char="ü"/>
            </a:pPr>
            <a:r>
              <a:rPr lang="en-GB" sz="2800" b="1" dirty="0"/>
              <a:t>Three layers: </a:t>
            </a:r>
          </a:p>
          <a:p>
            <a:pPr marL="0" indent="0">
              <a:buNone/>
            </a:pPr>
            <a:endParaRPr lang="en-GB" sz="2800" b="1" dirty="0"/>
          </a:p>
          <a:p>
            <a:pPr lvl="1"/>
            <a:r>
              <a:rPr lang="en-GB" sz="2800" b="1" dirty="0"/>
              <a:t>1. Endometrium:</a:t>
            </a:r>
            <a:r>
              <a:rPr lang="en-GB" sz="2800" dirty="0"/>
              <a:t> (mucosa)</a:t>
            </a:r>
          </a:p>
          <a:p>
            <a:pPr marL="530352" lvl="1" indent="0">
              <a:buNone/>
            </a:pPr>
            <a:endParaRPr lang="el-GR" sz="2800" dirty="0"/>
          </a:p>
          <a:p>
            <a:pPr lvl="1"/>
            <a:r>
              <a:rPr lang="en-GB" sz="2800" b="1" dirty="0"/>
              <a:t>2. Myometrium </a:t>
            </a:r>
            <a:r>
              <a:rPr lang="en-GB" sz="2800" dirty="0"/>
              <a:t> (</a:t>
            </a:r>
            <a:r>
              <a:rPr lang="en-GB" sz="2800" dirty="0" err="1"/>
              <a:t>musculosa</a:t>
            </a:r>
            <a:r>
              <a:rPr lang="en-GB" sz="2800" dirty="0"/>
              <a:t>) </a:t>
            </a:r>
          </a:p>
          <a:p>
            <a:pPr marL="530352" lvl="1" indent="0">
              <a:buNone/>
            </a:pPr>
            <a:endParaRPr lang="en-GB" sz="2800" dirty="0"/>
          </a:p>
          <a:p>
            <a:pPr lvl="1"/>
            <a:r>
              <a:rPr lang="en-GB" sz="2800" b="1" dirty="0"/>
              <a:t>3. The peritoneal covering or perimetrium</a:t>
            </a:r>
            <a:endParaRPr lang="en-GB" sz="2800" i="1" dirty="0"/>
          </a:p>
        </p:txBody>
      </p:sp>
      <p:pic>
        <p:nvPicPr>
          <p:cNvPr id="28676" name="Picture 4" descr="uterus wal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00475" y="908720"/>
            <a:ext cx="5308600" cy="5949280"/>
          </a:xfrm>
          <a:prstGeom prst="rect">
            <a:avLst/>
          </a:prstGeom>
          <a:noFill/>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495B2529-B640-BDE6-6C5A-98D1C51536C6}"/>
              </a:ext>
            </a:extLst>
          </p:cNvPr>
          <p:cNvGraphicFramePr>
            <a:graphicFrameLocks noGrp="1"/>
          </p:cNvGraphicFramePr>
          <p:nvPr>
            <p:extLst>
              <p:ext uri="{D42A27DB-BD31-4B8C-83A1-F6EECF244321}">
                <p14:modId xmlns:p14="http://schemas.microsoft.com/office/powerpoint/2010/main" val="3248479638"/>
              </p:ext>
            </p:extLst>
          </p:nvPr>
        </p:nvGraphicFramePr>
        <p:xfrm>
          <a:off x="179512" y="116633"/>
          <a:ext cx="8856984" cy="6624736"/>
        </p:xfrm>
        <a:graphic>
          <a:graphicData uri="http://schemas.openxmlformats.org/drawingml/2006/table">
            <a:tbl>
              <a:tblPr/>
              <a:tblGrid>
                <a:gridCol w="2448272">
                  <a:extLst>
                    <a:ext uri="{9D8B030D-6E8A-4147-A177-3AD203B41FA5}">
                      <a16:colId xmlns:a16="http://schemas.microsoft.com/office/drawing/2014/main" val="2186398103"/>
                    </a:ext>
                  </a:extLst>
                </a:gridCol>
                <a:gridCol w="6408712">
                  <a:extLst>
                    <a:ext uri="{9D8B030D-6E8A-4147-A177-3AD203B41FA5}">
                      <a16:colId xmlns:a16="http://schemas.microsoft.com/office/drawing/2014/main" val="3624101110"/>
                    </a:ext>
                  </a:extLst>
                </a:gridCol>
              </a:tblGrid>
              <a:tr h="475489">
                <a:tc gridSpan="2">
                  <a:txBody>
                    <a:bodyPr/>
                    <a:lstStyle/>
                    <a:p>
                      <a:pPr>
                        <a:buNone/>
                      </a:pPr>
                      <a:r>
                        <a:rPr lang="de-CH" sz="2800" b="1" i="1" u="sng" dirty="0">
                          <a:solidFill>
                            <a:schemeClr val="accent6">
                              <a:lumMod val="50000"/>
                            </a:schemeClr>
                          </a:solidFill>
                        </a:rPr>
                        <a:t>Key </a:t>
                      </a:r>
                      <a:r>
                        <a:rPr lang="de-CH" sz="2800" b="1" i="1" u="sng" dirty="0" err="1">
                          <a:solidFill>
                            <a:schemeClr val="accent6">
                              <a:lumMod val="50000"/>
                            </a:schemeClr>
                          </a:solidFill>
                        </a:rPr>
                        <a:t>points</a:t>
                      </a:r>
                      <a:r>
                        <a:rPr lang="de-CH" sz="2800" b="1" i="1" u="sng" dirty="0">
                          <a:solidFill>
                            <a:schemeClr val="accent6">
                              <a:lumMod val="50000"/>
                            </a:schemeClr>
                          </a:solidFill>
                        </a:rPr>
                        <a:t> </a:t>
                      </a:r>
                      <a:r>
                        <a:rPr lang="de-CH" sz="2800" b="1" i="1" u="sng" dirty="0" err="1">
                          <a:solidFill>
                            <a:schemeClr val="accent6">
                              <a:lumMod val="50000"/>
                            </a:schemeClr>
                          </a:solidFill>
                        </a:rPr>
                        <a:t>about</a:t>
                      </a:r>
                      <a:r>
                        <a:rPr lang="de-CH" sz="2800" b="1" i="1" u="sng" dirty="0">
                          <a:solidFill>
                            <a:schemeClr val="accent6">
                              <a:lumMod val="50000"/>
                            </a:schemeClr>
                          </a:solidFill>
                        </a:rPr>
                        <a:t> </a:t>
                      </a:r>
                      <a:r>
                        <a:rPr lang="de-CH" sz="2800" b="1" i="1" u="sng" dirty="0" err="1">
                          <a:solidFill>
                            <a:schemeClr val="accent6">
                              <a:lumMod val="50000"/>
                            </a:schemeClr>
                          </a:solidFill>
                        </a:rPr>
                        <a:t>the</a:t>
                      </a:r>
                      <a:r>
                        <a:rPr lang="de-CH" sz="2800" b="1" i="1" u="sng" dirty="0">
                          <a:solidFill>
                            <a:schemeClr val="accent6">
                              <a:lumMod val="50000"/>
                            </a:schemeClr>
                          </a:solidFill>
                        </a:rPr>
                        <a:t> </a:t>
                      </a:r>
                      <a:r>
                        <a:rPr lang="de-CH" sz="2800" b="1" i="1" u="sng" dirty="0" err="1">
                          <a:solidFill>
                            <a:schemeClr val="accent6">
                              <a:lumMod val="50000"/>
                            </a:schemeClr>
                          </a:solidFill>
                        </a:rPr>
                        <a:t>female</a:t>
                      </a:r>
                      <a:r>
                        <a:rPr lang="de-CH" sz="2800" b="1" i="1" u="sng" dirty="0">
                          <a:solidFill>
                            <a:schemeClr val="accent6">
                              <a:lumMod val="50000"/>
                            </a:schemeClr>
                          </a:solidFill>
                        </a:rPr>
                        <a:t> </a:t>
                      </a:r>
                      <a:r>
                        <a:rPr lang="de-CH" sz="2800" b="1" i="1" u="sng" dirty="0" err="1">
                          <a:solidFill>
                            <a:schemeClr val="accent6">
                              <a:lumMod val="50000"/>
                            </a:schemeClr>
                          </a:solidFill>
                        </a:rPr>
                        <a:t>pelvic</a:t>
                      </a:r>
                      <a:r>
                        <a:rPr lang="de-CH" sz="2800" b="1" i="1" u="sng" dirty="0">
                          <a:solidFill>
                            <a:schemeClr val="accent6">
                              <a:lumMod val="50000"/>
                            </a:schemeClr>
                          </a:solidFill>
                        </a:rPr>
                        <a:t> </a:t>
                      </a:r>
                      <a:r>
                        <a:rPr lang="de-CH" sz="2800" b="1" i="1" u="sng" dirty="0" err="1">
                          <a:solidFill>
                            <a:schemeClr val="accent6">
                              <a:lumMod val="50000"/>
                            </a:schemeClr>
                          </a:solidFill>
                        </a:rPr>
                        <a:t>cavity</a:t>
                      </a:r>
                      <a:endParaRPr lang="de-CH" sz="2800" b="1" i="1" u="sng" dirty="0">
                        <a:solidFill>
                          <a:schemeClr val="accent6">
                            <a:lumMod val="50000"/>
                          </a:schemeClr>
                        </a:solidFill>
                      </a:endParaRPr>
                    </a:p>
                  </a:txBody>
                  <a:tcPr marL="46918" marR="46918" marT="23459" marB="23459" anchor="ctr">
                    <a:solidFill>
                      <a:srgbClr val="F7F7F7"/>
                    </a:solidFill>
                  </a:tcPr>
                </a:tc>
                <a:tc hMerge="1">
                  <a:txBody>
                    <a:bodyPr/>
                    <a:lstStyle/>
                    <a:p>
                      <a:endParaRPr lang="el-GR"/>
                    </a:p>
                  </a:txBody>
                  <a:tcPr/>
                </a:tc>
                <a:extLst>
                  <a:ext uri="{0D108BD9-81ED-4DB2-BD59-A6C34878D82A}">
                    <a16:rowId xmlns:a16="http://schemas.microsoft.com/office/drawing/2014/main" val="63435510"/>
                  </a:ext>
                </a:extLst>
              </a:tr>
              <a:tr h="832506">
                <a:tc>
                  <a:txBody>
                    <a:bodyPr/>
                    <a:lstStyle/>
                    <a:p>
                      <a:pPr fontAlgn="t">
                        <a:buNone/>
                      </a:pPr>
                      <a:r>
                        <a:rPr lang="de-CH" sz="2000" b="1" u="sng">
                          <a:solidFill>
                            <a:schemeClr val="accent6">
                              <a:lumMod val="50000"/>
                            </a:schemeClr>
                          </a:solidFill>
                          <a:effectLst/>
                          <a:latin typeface="PlutoSansMedium"/>
                        </a:rPr>
                        <a:t>Walls and floors</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a:solidFill>
                            <a:srgbClr val="495354"/>
                          </a:solidFill>
                          <a:effectLst/>
                          <a:latin typeface="PlutoSansMedium"/>
                        </a:rPr>
                        <a:t>Bones:</a:t>
                      </a:r>
                      <a:r>
                        <a:rPr lang="de-CH" sz="1600" b="1" u="sng" dirty="0">
                          <a:solidFill>
                            <a:srgbClr val="495354"/>
                          </a:solidFill>
                          <a:effectLst/>
                        </a:rPr>
                        <a:t> </a:t>
                      </a:r>
                      <a:r>
                        <a:rPr lang="de-CH" sz="1600" dirty="0">
                          <a:solidFill>
                            <a:srgbClr val="495354"/>
                          </a:solidFill>
                          <a:effectLst/>
                        </a:rPr>
                        <a:t>Hip </a:t>
                      </a:r>
                      <a:r>
                        <a:rPr lang="de-CH" sz="1600" dirty="0" err="1">
                          <a:solidFill>
                            <a:srgbClr val="495354"/>
                          </a:solidFill>
                          <a:effectLst/>
                        </a:rPr>
                        <a:t>bone</a:t>
                      </a:r>
                      <a:r>
                        <a:rPr lang="de-CH" sz="1600" dirty="0">
                          <a:solidFill>
                            <a:srgbClr val="495354"/>
                          </a:solidFill>
                          <a:effectLst/>
                        </a:rPr>
                        <a:t> (Ilium, </a:t>
                      </a:r>
                      <a:r>
                        <a:rPr lang="de-CH" sz="1600" dirty="0" err="1">
                          <a:solidFill>
                            <a:srgbClr val="495354"/>
                          </a:solidFill>
                          <a:effectLst/>
                        </a:rPr>
                        <a:t>ischium</a:t>
                      </a:r>
                      <a:r>
                        <a:rPr lang="de-CH" sz="1600" dirty="0">
                          <a:solidFill>
                            <a:srgbClr val="495354"/>
                          </a:solidFill>
                          <a:effectLst/>
                        </a:rPr>
                        <a:t>, </a:t>
                      </a:r>
                      <a:r>
                        <a:rPr lang="de-CH" sz="1600" dirty="0" err="1">
                          <a:solidFill>
                            <a:srgbClr val="495354"/>
                          </a:solidFill>
                          <a:effectLst/>
                        </a:rPr>
                        <a:t>pubis</a:t>
                      </a:r>
                      <a:r>
                        <a:rPr lang="de-CH" sz="1600" dirty="0">
                          <a:solidFill>
                            <a:srgbClr val="495354"/>
                          </a:solidFill>
                          <a:effectLst/>
                        </a:rPr>
                        <a:t>), </a:t>
                      </a:r>
                      <a:r>
                        <a:rPr lang="de-CH" sz="1600" dirty="0" err="1">
                          <a:solidFill>
                            <a:srgbClr val="495354"/>
                          </a:solidFill>
                          <a:effectLst/>
                        </a:rPr>
                        <a:t>sacrum</a:t>
                      </a:r>
                      <a:r>
                        <a:rPr lang="de-CH" sz="1600" dirty="0">
                          <a:solidFill>
                            <a:srgbClr val="495354"/>
                          </a:solidFill>
                          <a:effectLst/>
                        </a:rPr>
                        <a:t>, </a:t>
                      </a:r>
                      <a:r>
                        <a:rPr lang="de-CH" sz="1600" dirty="0" err="1">
                          <a:solidFill>
                            <a:srgbClr val="495354"/>
                          </a:solidFill>
                          <a:effectLst/>
                        </a:rPr>
                        <a:t>coccyx</a:t>
                      </a:r>
                      <a:br>
                        <a:rPr lang="de-CH" sz="1600" b="0" dirty="0">
                          <a:solidFill>
                            <a:srgbClr val="495354"/>
                          </a:solidFill>
                          <a:effectLst/>
                          <a:latin typeface="PlutoSansMedium"/>
                        </a:rPr>
                      </a:br>
                      <a:r>
                        <a:rPr lang="de-CH" sz="1600" b="1" u="sng" dirty="0">
                          <a:solidFill>
                            <a:srgbClr val="495354"/>
                          </a:solidFill>
                          <a:effectLst/>
                          <a:latin typeface="PlutoSansMedium"/>
                        </a:rPr>
                        <a:t>Ligaments:</a:t>
                      </a:r>
                      <a:r>
                        <a:rPr lang="de-CH" sz="1600" b="1" u="sng" dirty="0">
                          <a:solidFill>
                            <a:srgbClr val="495354"/>
                          </a:solidFill>
                          <a:effectLst/>
                        </a:rPr>
                        <a:t> </a:t>
                      </a:r>
                      <a:r>
                        <a:rPr lang="de-CH" sz="1600" dirty="0" err="1">
                          <a:solidFill>
                            <a:srgbClr val="495354"/>
                          </a:solidFill>
                          <a:effectLst/>
                        </a:rPr>
                        <a:t>Sacroiliac</a:t>
                      </a:r>
                      <a:r>
                        <a:rPr lang="de-CH" sz="1600" dirty="0">
                          <a:solidFill>
                            <a:srgbClr val="495354"/>
                          </a:solidFill>
                          <a:effectLst/>
                        </a:rPr>
                        <a:t>, </a:t>
                      </a:r>
                      <a:r>
                        <a:rPr lang="de-CH" sz="1600" dirty="0" err="1">
                          <a:solidFill>
                            <a:srgbClr val="495354"/>
                          </a:solidFill>
                          <a:effectLst/>
                        </a:rPr>
                        <a:t>sacrospinous</a:t>
                      </a:r>
                      <a:r>
                        <a:rPr lang="de-CH" sz="1600" dirty="0">
                          <a:solidFill>
                            <a:srgbClr val="495354"/>
                          </a:solidFill>
                          <a:effectLst/>
                        </a:rPr>
                        <a:t>, and </a:t>
                      </a:r>
                      <a:r>
                        <a:rPr lang="de-CH" sz="1600" dirty="0" err="1">
                          <a:solidFill>
                            <a:srgbClr val="495354"/>
                          </a:solidFill>
                          <a:effectLst/>
                        </a:rPr>
                        <a:t>sacrotuberous</a:t>
                      </a:r>
                      <a:br>
                        <a:rPr lang="de-CH" sz="1600" b="0" dirty="0">
                          <a:solidFill>
                            <a:srgbClr val="495354"/>
                          </a:solidFill>
                          <a:effectLst/>
                          <a:latin typeface="PlutoSansMedium"/>
                        </a:rPr>
                      </a:br>
                      <a:r>
                        <a:rPr lang="de-CH" sz="1600" b="1" u="sng" dirty="0" err="1">
                          <a:solidFill>
                            <a:srgbClr val="495354"/>
                          </a:solidFill>
                          <a:effectLst/>
                          <a:latin typeface="PlutoSansMedium"/>
                        </a:rPr>
                        <a:t>Muscles</a:t>
                      </a:r>
                      <a:r>
                        <a:rPr lang="de-CH" sz="1600" b="1" u="sng" dirty="0">
                          <a:solidFill>
                            <a:srgbClr val="495354"/>
                          </a:solidFill>
                          <a:effectLst/>
                          <a:latin typeface="PlutoSansMedium"/>
                        </a:rPr>
                        <a:t>:</a:t>
                      </a:r>
                      <a:r>
                        <a:rPr lang="de-CH" sz="1600" b="1" u="sng" dirty="0">
                          <a:solidFill>
                            <a:srgbClr val="495354"/>
                          </a:solidFill>
                          <a:effectLst/>
                        </a:rPr>
                        <a:t> </a:t>
                      </a:r>
                      <a:r>
                        <a:rPr lang="de-CH" sz="1600" dirty="0">
                          <a:solidFill>
                            <a:srgbClr val="495354"/>
                          </a:solidFill>
                          <a:effectLst/>
                        </a:rPr>
                        <a:t>Levator </a:t>
                      </a:r>
                      <a:r>
                        <a:rPr lang="de-CH" sz="1600" dirty="0" err="1">
                          <a:solidFill>
                            <a:srgbClr val="495354"/>
                          </a:solidFill>
                          <a:effectLst/>
                        </a:rPr>
                        <a:t>ani</a:t>
                      </a:r>
                      <a:r>
                        <a:rPr lang="de-CH" sz="1600" dirty="0">
                          <a:solidFill>
                            <a:srgbClr val="495354"/>
                          </a:solidFill>
                          <a:effectLst/>
                        </a:rPr>
                        <a:t>, </a:t>
                      </a:r>
                      <a:r>
                        <a:rPr lang="de-CH" sz="1600" dirty="0" err="1">
                          <a:solidFill>
                            <a:srgbClr val="495354"/>
                          </a:solidFill>
                          <a:effectLst/>
                        </a:rPr>
                        <a:t>coccygeus</a:t>
                      </a:r>
                      <a:r>
                        <a:rPr lang="de-CH" sz="1600" dirty="0">
                          <a:solidFill>
                            <a:srgbClr val="495354"/>
                          </a:solidFill>
                          <a:effectLst/>
                        </a:rPr>
                        <a:t>, piriformis, </a:t>
                      </a:r>
                      <a:r>
                        <a:rPr lang="de-CH" sz="1600" dirty="0" err="1">
                          <a:solidFill>
                            <a:srgbClr val="495354"/>
                          </a:solidFill>
                          <a:effectLst/>
                        </a:rPr>
                        <a:t>obturator</a:t>
                      </a:r>
                      <a:r>
                        <a:rPr lang="de-CH" sz="1600" dirty="0">
                          <a:solidFill>
                            <a:srgbClr val="495354"/>
                          </a:solidFill>
                          <a:effectLst/>
                        </a:rPr>
                        <a:t> </a:t>
                      </a:r>
                      <a:r>
                        <a:rPr lang="de-CH" sz="1600" dirty="0" err="1">
                          <a:solidFill>
                            <a:srgbClr val="495354"/>
                          </a:solidFill>
                          <a:effectLst/>
                        </a:rPr>
                        <a:t>internus</a:t>
                      </a:r>
                      <a:endParaRPr lang="de-CH" sz="1600" dirty="0">
                        <a:solidFill>
                          <a:srgbClr val="495354"/>
                        </a:solidFill>
                        <a:effectLst/>
                      </a:endParaRP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3836082346"/>
                  </a:ext>
                </a:extLst>
              </a:tr>
              <a:tr h="832506">
                <a:tc>
                  <a:txBody>
                    <a:bodyPr/>
                    <a:lstStyle/>
                    <a:p>
                      <a:pPr fontAlgn="t">
                        <a:buNone/>
                      </a:pPr>
                      <a:r>
                        <a:rPr lang="de-CH" sz="2000" b="1" u="sng">
                          <a:solidFill>
                            <a:schemeClr val="accent6">
                              <a:lumMod val="50000"/>
                            </a:schemeClr>
                          </a:solidFill>
                          <a:effectLst/>
                          <a:latin typeface="PlutoSansMedium"/>
                        </a:rPr>
                        <a:t>Digestive organs</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a:solidFill>
                            <a:srgbClr val="495354"/>
                          </a:solidFill>
                          <a:effectLst/>
                          <a:latin typeface="PlutoSansMedium"/>
                        </a:rPr>
                        <a:t>Organs:</a:t>
                      </a:r>
                      <a:r>
                        <a:rPr lang="de-CH" sz="1600" b="1" u="sng" dirty="0">
                          <a:solidFill>
                            <a:srgbClr val="495354"/>
                          </a:solidFill>
                          <a:effectLst/>
                        </a:rPr>
                        <a:t> </a:t>
                      </a:r>
                      <a:r>
                        <a:rPr lang="de-CH" sz="1600" dirty="0">
                          <a:solidFill>
                            <a:srgbClr val="495354"/>
                          </a:solidFill>
                          <a:effectLst/>
                        </a:rPr>
                        <a:t>Sigmoid </a:t>
                      </a:r>
                      <a:r>
                        <a:rPr lang="de-CH" sz="1600" dirty="0" err="1">
                          <a:solidFill>
                            <a:srgbClr val="495354"/>
                          </a:solidFill>
                          <a:effectLst/>
                        </a:rPr>
                        <a:t>colon</a:t>
                      </a:r>
                      <a:r>
                        <a:rPr lang="de-CH" sz="1600" dirty="0">
                          <a:solidFill>
                            <a:srgbClr val="495354"/>
                          </a:solidFill>
                          <a:effectLst/>
                        </a:rPr>
                        <a:t>, rectum</a:t>
                      </a:r>
                      <a:br>
                        <a:rPr lang="de-CH" sz="1600" b="0" dirty="0">
                          <a:solidFill>
                            <a:srgbClr val="495354"/>
                          </a:solidFill>
                          <a:effectLst/>
                          <a:latin typeface="PlutoSansMedium"/>
                        </a:rPr>
                      </a:br>
                      <a:r>
                        <a:rPr lang="de-CH" sz="1600" b="1" u="sng" dirty="0" err="1">
                          <a:solidFill>
                            <a:srgbClr val="495354"/>
                          </a:solidFill>
                          <a:effectLst/>
                          <a:latin typeface="PlutoSansMedium"/>
                        </a:rPr>
                        <a:t>Functions</a:t>
                      </a:r>
                      <a:r>
                        <a:rPr lang="de-CH" sz="1600" b="1" u="sng" dirty="0">
                          <a:solidFill>
                            <a:srgbClr val="495354"/>
                          </a:solidFill>
                          <a:effectLst/>
                          <a:latin typeface="PlutoSansMedium"/>
                        </a:rPr>
                        <a:t>:</a:t>
                      </a:r>
                      <a:r>
                        <a:rPr lang="de-CH" sz="1600" b="1" u="sng" dirty="0">
                          <a:solidFill>
                            <a:srgbClr val="495354"/>
                          </a:solidFill>
                          <a:effectLst/>
                        </a:rPr>
                        <a:t> </a:t>
                      </a:r>
                      <a:r>
                        <a:rPr lang="de-CH" sz="1600" dirty="0">
                          <a:solidFill>
                            <a:srgbClr val="495354"/>
                          </a:solidFill>
                          <a:effectLst/>
                        </a:rPr>
                        <a:t>Absorption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minerals</a:t>
                      </a:r>
                      <a:r>
                        <a:rPr lang="de-CH" sz="1600" dirty="0">
                          <a:solidFill>
                            <a:srgbClr val="495354"/>
                          </a:solidFill>
                          <a:effectLst/>
                        </a:rPr>
                        <a:t>, </a:t>
                      </a:r>
                      <a:r>
                        <a:rPr lang="de-CH" sz="1600" dirty="0" err="1">
                          <a:solidFill>
                            <a:srgbClr val="495354"/>
                          </a:solidFill>
                          <a:effectLst/>
                        </a:rPr>
                        <a:t>vitamins</a:t>
                      </a:r>
                      <a:r>
                        <a:rPr lang="de-CH" sz="1600" dirty="0">
                          <a:solidFill>
                            <a:srgbClr val="495354"/>
                          </a:solidFill>
                          <a:effectLst/>
                        </a:rPr>
                        <a:t>, </a:t>
                      </a:r>
                      <a:r>
                        <a:rPr lang="de-CH" sz="1600" dirty="0" err="1">
                          <a:solidFill>
                            <a:srgbClr val="495354"/>
                          </a:solidFill>
                          <a:effectLst/>
                        </a:rPr>
                        <a:t>water</a:t>
                      </a:r>
                      <a:r>
                        <a:rPr lang="de-CH" sz="1600" dirty="0">
                          <a:solidFill>
                            <a:srgbClr val="495354"/>
                          </a:solidFill>
                          <a:effectLst/>
                        </a:rPr>
                        <a:t> and </a:t>
                      </a:r>
                      <a:r>
                        <a:rPr lang="de-CH" sz="1600" dirty="0" err="1">
                          <a:solidFill>
                            <a:srgbClr val="495354"/>
                          </a:solidFill>
                          <a:effectLst/>
                        </a:rPr>
                        <a:t>electrolytes</a:t>
                      </a:r>
                      <a:r>
                        <a:rPr lang="de-CH" sz="1600" dirty="0">
                          <a:solidFill>
                            <a:srgbClr val="495354"/>
                          </a:solidFill>
                          <a:effectLst/>
                        </a:rPr>
                        <a:t>, </a:t>
                      </a:r>
                      <a:r>
                        <a:rPr lang="de-CH" sz="1600" dirty="0" err="1">
                          <a:solidFill>
                            <a:srgbClr val="495354"/>
                          </a:solidFill>
                          <a:effectLst/>
                        </a:rPr>
                        <a:t>temporary</a:t>
                      </a:r>
                      <a:r>
                        <a:rPr lang="de-CH" sz="1600" dirty="0">
                          <a:solidFill>
                            <a:srgbClr val="495354"/>
                          </a:solidFill>
                          <a:effectLst/>
                        </a:rPr>
                        <a:t> </a:t>
                      </a:r>
                      <a:r>
                        <a:rPr lang="de-CH" sz="1600" dirty="0" err="1">
                          <a:solidFill>
                            <a:srgbClr val="495354"/>
                          </a:solidFill>
                          <a:effectLst/>
                        </a:rPr>
                        <a:t>storage</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fecal</a:t>
                      </a:r>
                      <a:r>
                        <a:rPr lang="de-CH" sz="1600" dirty="0">
                          <a:solidFill>
                            <a:srgbClr val="495354"/>
                          </a:solidFill>
                          <a:effectLst/>
                        </a:rPr>
                        <a:t> matter and </a:t>
                      </a:r>
                      <a:r>
                        <a:rPr lang="de-CH" sz="1600" dirty="0" err="1">
                          <a:solidFill>
                            <a:srgbClr val="495354"/>
                          </a:solidFill>
                          <a:effectLst/>
                        </a:rPr>
                        <a:t>elimination</a:t>
                      </a:r>
                      <a:r>
                        <a:rPr lang="de-CH" sz="1600" dirty="0">
                          <a:solidFill>
                            <a:srgbClr val="495354"/>
                          </a:solidFill>
                          <a:effectLst/>
                        </a:rPr>
                        <a:t> </a:t>
                      </a:r>
                      <a:r>
                        <a:rPr lang="de-CH" sz="1600" dirty="0" err="1">
                          <a:solidFill>
                            <a:srgbClr val="495354"/>
                          </a:solidFill>
                          <a:effectLst/>
                        </a:rPr>
                        <a:t>during</a:t>
                      </a:r>
                      <a:r>
                        <a:rPr lang="de-CH" sz="1600" dirty="0">
                          <a:solidFill>
                            <a:srgbClr val="495354"/>
                          </a:solidFill>
                          <a:effectLst/>
                        </a:rPr>
                        <a:t> </a:t>
                      </a:r>
                      <a:r>
                        <a:rPr lang="de-CH" sz="1600" dirty="0" err="1">
                          <a:solidFill>
                            <a:srgbClr val="495354"/>
                          </a:solidFill>
                          <a:effectLst/>
                        </a:rPr>
                        <a:t>defecation</a:t>
                      </a:r>
                      <a:endParaRPr lang="de-CH" sz="1600" dirty="0">
                        <a:solidFill>
                          <a:srgbClr val="495354"/>
                        </a:solidFill>
                        <a:effectLst/>
                      </a:endParaRP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881334156"/>
                  </a:ext>
                </a:extLst>
              </a:tr>
              <a:tr h="832506">
                <a:tc>
                  <a:txBody>
                    <a:bodyPr/>
                    <a:lstStyle/>
                    <a:p>
                      <a:pPr fontAlgn="t">
                        <a:buNone/>
                      </a:pPr>
                      <a:r>
                        <a:rPr lang="de-CH" sz="2000" b="1" u="sng">
                          <a:solidFill>
                            <a:schemeClr val="accent6">
                              <a:lumMod val="50000"/>
                            </a:schemeClr>
                          </a:solidFill>
                          <a:effectLst/>
                          <a:latin typeface="PlutoSansMedium"/>
                        </a:rPr>
                        <a:t>Reproductive organs</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a:solidFill>
                            <a:srgbClr val="495354"/>
                          </a:solidFill>
                          <a:effectLst/>
                          <a:latin typeface="PlutoSansMedium"/>
                        </a:rPr>
                        <a:t>Organs:</a:t>
                      </a:r>
                      <a:r>
                        <a:rPr lang="de-CH" sz="1600" b="1" u="sng" dirty="0">
                          <a:solidFill>
                            <a:srgbClr val="495354"/>
                          </a:solidFill>
                          <a:effectLst/>
                        </a:rPr>
                        <a:t> </a:t>
                      </a:r>
                      <a:r>
                        <a:rPr lang="de-CH" sz="1600" dirty="0" err="1">
                          <a:solidFill>
                            <a:srgbClr val="495354"/>
                          </a:solidFill>
                          <a:effectLst/>
                        </a:rPr>
                        <a:t>Ovary</a:t>
                      </a:r>
                      <a:r>
                        <a:rPr lang="de-CH" sz="1600" dirty="0">
                          <a:solidFill>
                            <a:srgbClr val="495354"/>
                          </a:solidFill>
                          <a:effectLst/>
                        </a:rPr>
                        <a:t>, uterine </a:t>
                      </a:r>
                      <a:r>
                        <a:rPr lang="de-CH" sz="1600" dirty="0" err="1">
                          <a:solidFill>
                            <a:srgbClr val="495354"/>
                          </a:solidFill>
                          <a:effectLst/>
                        </a:rPr>
                        <a:t>tube</a:t>
                      </a:r>
                      <a:r>
                        <a:rPr lang="de-CH" sz="1600" dirty="0">
                          <a:solidFill>
                            <a:srgbClr val="495354"/>
                          </a:solidFill>
                          <a:effectLst/>
                        </a:rPr>
                        <a:t>, </a:t>
                      </a:r>
                      <a:r>
                        <a:rPr lang="de-CH" sz="1600" dirty="0" err="1">
                          <a:solidFill>
                            <a:srgbClr val="495354"/>
                          </a:solidFill>
                          <a:effectLst/>
                        </a:rPr>
                        <a:t>uterus</a:t>
                      </a:r>
                      <a:r>
                        <a:rPr lang="de-CH" sz="1600" dirty="0">
                          <a:solidFill>
                            <a:srgbClr val="495354"/>
                          </a:solidFill>
                          <a:effectLst/>
                        </a:rPr>
                        <a:t>, </a:t>
                      </a:r>
                      <a:r>
                        <a:rPr lang="de-CH" sz="1600" dirty="0" err="1">
                          <a:solidFill>
                            <a:srgbClr val="495354"/>
                          </a:solidFill>
                          <a:effectLst/>
                        </a:rPr>
                        <a:t>vagina</a:t>
                      </a:r>
                      <a:br>
                        <a:rPr lang="de-CH" sz="1600" b="0" dirty="0">
                          <a:solidFill>
                            <a:srgbClr val="495354"/>
                          </a:solidFill>
                          <a:effectLst/>
                          <a:latin typeface="PlutoSansMedium"/>
                        </a:rPr>
                      </a:br>
                      <a:r>
                        <a:rPr lang="de-CH" sz="1600" b="1" u="sng" dirty="0" err="1">
                          <a:solidFill>
                            <a:srgbClr val="495354"/>
                          </a:solidFill>
                          <a:effectLst/>
                          <a:latin typeface="PlutoSansMedium"/>
                        </a:rPr>
                        <a:t>Functions</a:t>
                      </a:r>
                      <a:r>
                        <a:rPr lang="de-CH" sz="1600" b="1" u="sng" dirty="0">
                          <a:solidFill>
                            <a:srgbClr val="495354"/>
                          </a:solidFill>
                          <a:effectLst/>
                          <a:latin typeface="PlutoSansMedium"/>
                        </a:rPr>
                        <a:t>:</a:t>
                      </a:r>
                      <a:r>
                        <a:rPr lang="de-CH" sz="1600" b="1" u="sng" dirty="0">
                          <a:solidFill>
                            <a:srgbClr val="495354"/>
                          </a:solidFill>
                          <a:effectLst/>
                        </a:rPr>
                        <a:t> </a:t>
                      </a:r>
                      <a:r>
                        <a:rPr lang="de-CH" sz="1600" dirty="0">
                          <a:solidFill>
                            <a:srgbClr val="495354"/>
                          </a:solidFill>
                          <a:effectLst/>
                        </a:rPr>
                        <a:t>Formation and </a:t>
                      </a:r>
                      <a:r>
                        <a:rPr lang="de-CH" sz="1600" dirty="0" err="1">
                          <a:solidFill>
                            <a:srgbClr val="495354"/>
                          </a:solidFill>
                          <a:effectLst/>
                        </a:rPr>
                        <a:t>development</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ova</a:t>
                      </a:r>
                      <a:r>
                        <a:rPr lang="de-CH" sz="1600" dirty="0">
                          <a:solidFill>
                            <a:srgbClr val="495354"/>
                          </a:solidFill>
                          <a:effectLst/>
                        </a:rPr>
                        <a:t>, </a:t>
                      </a:r>
                      <a:r>
                        <a:rPr lang="de-CH" sz="1600" dirty="0" err="1">
                          <a:solidFill>
                            <a:srgbClr val="495354"/>
                          </a:solidFill>
                          <a:effectLst/>
                        </a:rPr>
                        <a:t>production</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estrogen</a:t>
                      </a:r>
                      <a:r>
                        <a:rPr lang="de-CH" sz="1600" dirty="0">
                          <a:solidFill>
                            <a:srgbClr val="495354"/>
                          </a:solidFill>
                          <a:effectLst/>
                        </a:rPr>
                        <a:t> and </a:t>
                      </a:r>
                      <a:r>
                        <a:rPr lang="de-CH" sz="1600" dirty="0" err="1">
                          <a:solidFill>
                            <a:srgbClr val="495354"/>
                          </a:solidFill>
                          <a:effectLst/>
                        </a:rPr>
                        <a:t>progesterone</a:t>
                      </a:r>
                      <a:r>
                        <a:rPr lang="de-CH" sz="1600" dirty="0">
                          <a:solidFill>
                            <a:srgbClr val="495354"/>
                          </a:solidFill>
                          <a:effectLst/>
                        </a:rPr>
                        <a:t>, </a:t>
                      </a:r>
                      <a:r>
                        <a:rPr lang="de-CH" sz="1600" dirty="0" err="1">
                          <a:solidFill>
                            <a:srgbClr val="495354"/>
                          </a:solidFill>
                          <a:effectLst/>
                        </a:rPr>
                        <a:t>implantation</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embryo</a:t>
                      </a:r>
                      <a:r>
                        <a:rPr lang="de-CH" sz="1600" dirty="0">
                          <a:solidFill>
                            <a:srgbClr val="495354"/>
                          </a:solidFill>
                          <a:effectLst/>
                        </a:rPr>
                        <a:t>, fetal </a:t>
                      </a:r>
                      <a:r>
                        <a:rPr lang="de-CH" sz="1600" dirty="0" err="1">
                          <a:solidFill>
                            <a:srgbClr val="495354"/>
                          </a:solidFill>
                          <a:effectLst/>
                        </a:rPr>
                        <a:t>development</a:t>
                      </a:r>
                      <a:endParaRPr lang="de-CH" sz="1600" dirty="0">
                        <a:solidFill>
                          <a:srgbClr val="495354"/>
                        </a:solidFill>
                        <a:effectLst/>
                      </a:endParaRP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169730831"/>
                  </a:ext>
                </a:extLst>
              </a:tr>
              <a:tr h="587713">
                <a:tc>
                  <a:txBody>
                    <a:bodyPr/>
                    <a:lstStyle/>
                    <a:p>
                      <a:pPr fontAlgn="t">
                        <a:buNone/>
                      </a:pPr>
                      <a:r>
                        <a:rPr lang="de-CH" sz="2000" b="1" u="sng">
                          <a:solidFill>
                            <a:schemeClr val="accent6">
                              <a:lumMod val="50000"/>
                            </a:schemeClr>
                          </a:solidFill>
                          <a:effectLst/>
                          <a:latin typeface="PlutoSansMedium"/>
                        </a:rPr>
                        <a:t>Urinary organs</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a:solidFill>
                            <a:srgbClr val="495354"/>
                          </a:solidFill>
                          <a:effectLst/>
                          <a:latin typeface="PlutoSansMedium"/>
                        </a:rPr>
                        <a:t>Organs:</a:t>
                      </a:r>
                      <a:r>
                        <a:rPr lang="de-CH" sz="1600" b="1" u="sng" dirty="0">
                          <a:solidFill>
                            <a:srgbClr val="495354"/>
                          </a:solidFill>
                          <a:effectLst/>
                        </a:rPr>
                        <a:t> </a:t>
                      </a:r>
                      <a:r>
                        <a:rPr lang="de-CH" sz="1600" dirty="0" err="1">
                          <a:solidFill>
                            <a:srgbClr val="495354"/>
                          </a:solidFill>
                          <a:effectLst/>
                        </a:rPr>
                        <a:t>Pelvic</a:t>
                      </a:r>
                      <a:r>
                        <a:rPr lang="de-CH" sz="1600" dirty="0">
                          <a:solidFill>
                            <a:srgbClr val="495354"/>
                          </a:solidFill>
                          <a:effectLst/>
                        </a:rPr>
                        <a:t> </a:t>
                      </a:r>
                      <a:r>
                        <a:rPr lang="de-CH" sz="1600" dirty="0" err="1">
                          <a:solidFill>
                            <a:srgbClr val="495354"/>
                          </a:solidFill>
                          <a:effectLst/>
                        </a:rPr>
                        <a:t>part</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ureter</a:t>
                      </a:r>
                      <a:r>
                        <a:rPr lang="de-CH" sz="1600" dirty="0">
                          <a:solidFill>
                            <a:srgbClr val="495354"/>
                          </a:solidFill>
                          <a:effectLst/>
                        </a:rPr>
                        <a:t>, </a:t>
                      </a:r>
                      <a:r>
                        <a:rPr lang="de-CH" sz="1600" dirty="0" err="1">
                          <a:solidFill>
                            <a:srgbClr val="495354"/>
                          </a:solidFill>
                          <a:effectLst/>
                        </a:rPr>
                        <a:t>urinary</a:t>
                      </a:r>
                      <a:r>
                        <a:rPr lang="de-CH" sz="1600" dirty="0">
                          <a:solidFill>
                            <a:srgbClr val="495354"/>
                          </a:solidFill>
                          <a:effectLst/>
                        </a:rPr>
                        <a:t> </a:t>
                      </a:r>
                      <a:r>
                        <a:rPr lang="de-CH" sz="1600" dirty="0" err="1">
                          <a:solidFill>
                            <a:srgbClr val="495354"/>
                          </a:solidFill>
                          <a:effectLst/>
                        </a:rPr>
                        <a:t>bladder</a:t>
                      </a:r>
                      <a:br>
                        <a:rPr lang="de-CH" sz="1600" b="0" dirty="0">
                          <a:solidFill>
                            <a:srgbClr val="495354"/>
                          </a:solidFill>
                          <a:effectLst/>
                          <a:latin typeface="PlutoSansMedium"/>
                        </a:rPr>
                      </a:br>
                      <a:r>
                        <a:rPr lang="de-CH" sz="1600" b="1" u="sng" dirty="0" err="1">
                          <a:solidFill>
                            <a:srgbClr val="495354"/>
                          </a:solidFill>
                          <a:effectLst/>
                          <a:latin typeface="PlutoSansMedium"/>
                        </a:rPr>
                        <a:t>Functions</a:t>
                      </a:r>
                      <a:r>
                        <a:rPr lang="de-CH" sz="1600" b="1" u="sng" dirty="0">
                          <a:solidFill>
                            <a:srgbClr val="495354"/>
                          </a:solidFill>
                          <a:effectLst/>
                          <a:latin typeface="PlutoSansMedium"/>
                        </a:rPr>
                        <a:t>: </a:t>
                      </a:r>
                      <a:r>
                        <a:rPr lang="de-CH" sz="1600" dirty="0">
                          <a:solidFill>
                            <a:srgbClr val="495354"/>
                          </a:solidFill>
                          <a:effectLst/>
                        </a:rPr>
                        <a:t>Transport and </a:t>
                      </a:r>
                      <a:r>
                        <a:rPr lang="de-CH" sz="1600" dirty="0" err="1">
                          <a:solidFill>
                            <a:srgbClr val="495354"/>
                          </a:solidFill>
                          <a:effectLst/>
                        </a:rPr>
                        <a:t>elimination</a:t>
                      </a:r>
                      <a:r>
                        <a:rPr lang="de-CH" sz="1600" dirty="0">
                          <a:solidFill>
                            <a:srgbClr val="495354"/>
                          </a:solidFill>
                          <a:effectLst/>
                        </a:rPr>
                        <a:t> </a:t>
                      </a:r>
                      <a:r>
                        <a:rPr lang="de-CH" sz="1600" dirty="0" err="1">
                          <a:solidFill>
                            <a:srgbClr val="495354"/>
                          </a:solidFill>
                          <a:effectLst/>
                        </a:rPr>
                        <a:t>of</a:t>
                      </a:r>
                      <a:r>
                        <a:rPr lang="de-CH" sz="1600" dirty="0">
                          <a:solidFill>
                            <a:srgbClr val="495354"/>
                          </a:solidFill>
                          <a:effectLst/>
                        </a:rPr>
                        <a:t> </a:t>
                      </a:r>
                      <a:r>
                        <a:rPr lang="de-CH" sz="1600" dirty="0" err="1">
                          <a:solidFill>
                            <a:srgbClr val="495354"/>
                          </a:solidFill>
                          <a:effectLst/>
                        </a:rPr>
                        <a:t>urine</a:t>
                      </a:r>
                      <a:r>
                        <a:rPr lang="de-CH" sz="1600" dirty="0">
                          <a:solidFill>
                            <a:srgbClr val="495354"/>
                          </a:solidFill>
                          <a:effectLst/>
                        </a:rPr>
                        <a:t> </a:t>
                      </a:r>
                      <a:r>
                        <a:rPr lang="de-CH" sz="1600" dirty="0" err="1">
                          <a:solidFill>
                            <a:srgbClr val="495354"/>
                          </a:solidFill>
                          <a:effectLst/>
                        </a:rPr>
                        <a:t>from</a:t>
                      </a:r>
                      <a:r>
                        <a:rPr lang="de-CH" sz="1600" dirty="0">
                          <a:solidFill>
                            <a:srgbClr val="495354"/>
                          </a:solidFill>
                          <a:effectLst/>
                        </a:rPr>
                        <a:t> </a:t>
                      </a:r>
                      <a:r>
                        <a:rPr lang="de-CH" sz="1600" dirty="0" err="1">
                          <a:solidFill>
                            <a:srgbClr val="495354"/>
                          </a:solidFill>
                          <a:effectLst/>
                        </a:rPr>
                        <a:t>from</a:t>
                      </a:r>
                      <a:r>
                        <a:rPr lang="de-CH" sz="1600" dirty="0">
                          <a:solidFill>
                            <a:srgbClr val="495354"/>
                          </a:solidFill>
                          <a:effectLst/>
                        </a:rPr>
                        <a:t> </a:t>
                      </a:r>
                      <a:r>
                        <a:rPr lang="de-CH" sz="1600" dirty="0" err="1">
                          <a:solidFill>
                            <a:srgbClr val="495354"/>
                          </a:solidFill>
                          <a:effectLst/>
                        </a:rPr>
                        <a:t>the</a:t>
                      </a:r>
                      <a:r>
                        <a:rPr lang="de-CH" sz="1600" dirty="0">
                          <a:solidFill>
                            <a:srgbClr val="495354"/>
                          </a:solidFill>
                          <a:effectLst/>
                        </a:rPr>
                        <a:t> </a:t>
                      </a:r>
                      <a:r>
                        <a:rPr lang="de-CH" sz="1600" dirty="0" err="1">
                          <a:solidFill>
                            <a:srgbClr val="495354"/>
                          </a:solidFill>
                          <a:effectLst/>
                        </a:rPr>
                        <a:t>body</a:t>
                      </a:r>
                      <a:endParaRPr lang="de-CH" sz="1600" dirty="0">
                        <a:solidFill>
                          <a:srgbClr val="495354"/>
                        </a:solidFill>
                        <a:effectLst/>
                      </a:endParaRP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797580595"/>
                  </a:ext>
                </a:extLst>
              </a:tr>
              <a:tr h="832506">
                <a:tc>
                  <a:txBody>
                    <a:bodyPr/>
                    <a:lstStyle/>
                    <a:p>
                      <a:pPr fontAlgn="t">
                        <a:buNone/>
                      </a:pPr>
                      <a:r>
                        <a:rPr lang="de-CH" sz="2000" b="1" u="sng">
                          <a:solidFill>
                            <a:schemeClr val="accent6">
                              <a:lumMod val="50000"/>
                            </a:schemeClr>
                          </a:solidFill>
                          <a:effectLst/>
                          <a:latin typeface="PlutoSansMedium"/>
                        </a:rPr>
                        <a:t>Peritoneal pouches/depressions</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err="1">
                          <a:solidFill>
                            <a:srgbClr val="495354"/>
                          </a:solidFill>
                          <a:effectLst/>
                        </a:rPr>
                        <a:t>Vesicouterine</a:t>
                      </a:r>
                      <a:r>
                        <a:rPr lang="de-CH" sz="1600" b="1" u="sng" dirty="0">
                          <a:solidFill>
                            <a:srgbClr val="495354"/>
                          </a:solidFill>
                          <a:effectLst/>
                        </a:rPr>
                        <a:t> </a:t>
                      </a:r>
                      <a:r>
                        <a:rPr lang="de-CH" sz="1600" b="1" u="sng" dirty="0" err="1">
                          <a:solidFill>
                            <a:srgbClr val="495354"/>
                          </a:solidFill>
                          <a:effectLst/>
                        </a:rPr>
                        <a:t>pouch</a:t>
                      </a:r>
                      <a:r>
                        <a:rPr lang="de-CH" sz="1600" b="1" u="sng" dirty="0">
                          <a:solidFill>
                            <a:srgbClr val="495354"/>
                          </a:solidFill>
                          <a:effectLst/>
                        </a:rPr>
                        <a:t> </a:t>
                      </a:r>
                      <a:r>
                        <a:rPr lang="de-CH" sz="1600" dirty="0">
                          <a:solidFill>
                            <a:srgbClr val="495354"/>
                          </a:solidFill>
                          <a:effectLst/>
                        </a:rPr>
                        <a:t>(</a:t>
                      </a:r>
                      <a:r>
                        <a:rPr lang="de-CH" sz="1600" dirty="0" err="1">
                          <a:solidFill>
                            <a:srgbClr val="495354"/>
                          </a:solidFill>
                          <a:effectLst/>
                        </a:rPr>
                        <a:t>between</a:t>
                      </a:r>
                      <a:r>
                        <a:rPr lang="de-CH" sz="1600" dirty="0">
                          <a:solidFill>
                            <a:srgbClr val="495354"/>
                          </a:solidFill>
                          <a:effectLst/>
                        </a:rPr>
                        <a:t> </a:t>
                      </a:r>
                      <a:r>
                        <a:rPr lang="de-CH" sz="1600" dirty="0" err="1">
                          <a:solidFill>
                            <a:srgbClr val="495354"/>
                          </a:solidFill>
                          <a:effectLst/>
                        </a:rPr>
                        <a:t>uterus</a:t>
                      </a:r>
                      <a:r>
                        <a:rPr lang="de-CH" sz="1600" dirty="0">
                          <a:solidFill>
                            <a:srgbClr val="495354"/>
                          </a:solidFill>
                          <a:effectLst/>
                        </a:rPr>
                        <a:t> and </a:t>
                      </a:r>
                      <a:r>
                        <a:rPr lang="de-CH" sz="1600" dirty="0" err="1">
                          <a:solidFill>
                            <a:srgbClr val="495354"/>
                          </a:solidFill>
                          <a:effectLst/>
                        </a:rPr>
                        <a:t>urinary</a:t>
                      </a:r>
                      <a:r>
                        <a:rPr lang="de-CH" sz="1600" dirty="0">
                          <a:solidFill>
                            <a:srgbClr val="495354"/>
                          </a:solidFill>
                          <a:effectLst/>
                        </a:rPr>
                        <a:t> </a:t>
                      </a:r>
                      <a:r>
                        <a:rPr lang="de-CH" sz="1600" dirty="0" err="1">
                          <a:solidFill>
                            <a:srgbClr val="495354"/>
                          </a:solidFill>
                          <a:effectLst/>
                        </a:rPr>
                        <a:t>bladder</a:t>
                      </a:r>
                      <a:r>
                        <a:rPr lang="de-CH" sz="1600" dirty="0">
                          <a:solidFill>
                            <a:srgbClr val="495354"/>
                          </a:solidFill>
                          <a:effectLst/>
                        </a:rPr>
                        <a:t>)</a:t>
                      </a:r>
                      <a:br>
                        <a:rPr lang="de-CH" sz="1600" dirty="0">
                          <a:solidFill>
                            <a:srgbClr val="495354"/>
                          </a:solidFill>
                          <a:effectLst/>
                        </a:rPr>
                      </a:br>
                      <a:r>
                        <a:rPr lang="de-CH" sz="1600" b="1" u="sng" dirty="0" err="1">
                          <a:solidFill>
                            <a:srgbClr val="495354"/>
                          </a:solidFill>
                          <a:effectLst/>
                        </a:rPr>
                        <a:t>Rectouterine</a:t>
                      </a:r>
                      <a:r>
                        <a:rPr lang="de-CH" sz="1600" b="1" u="sng" dirty="0">
                          <a:solidFill>
                            <a:srgbClr val="495354"/>
                          </a:solidFill>
                          <a:effectLst/>
                        </a:rPr>
                        <a:t> </a:t>
                      </a:r>
                      <a:r>
                        <a:rPr lang="de-CH" sz="1600" b="1" u="sng" dirty="0" err="1">
                          <a:solidFill>
                            <a:srgbClr val="495354"/>
                          </a:solidFill>
                          <a:effectLst/>
                        </a:rPr>
                        <a:t>pouch</a:t>
                      </a:r>
                      <a:r>
                        <a:rPr lang="de-CH" sz="1600" b="1" u="sng" dirty="0">
                          <a:solidFill>
                            <a:srgbClr val="495354"/>
                          </a:solidFill>
                          <a:effectLst/>
                        </a:rPr>
                        <a:t> </a:t>
                      </a:r>
                      <a:r>
                        <a:rPr lang="de-CH" sz="1600" dirty="0">
                          <a:solidFill>
                            <a:srgbClr val="495354"/>
                          </a:solidFill>
                          <a:effectLst/>
                        </a:rPr>
                        <a:t>(</a:t>
                      </a:r>
                      <a:r>
                        <a:rPr lang="de-CH" sz="1600" dirty="0" err="1">
                          <a:solidFill>
                            <a:srgbClr val="495354"/>
                          </a:solidFill>
                          <a:effectLst/>
                        </a:rPr>
                        <a:t>between</a:t>
                      </a:r>
                      <a:r>
                        <a:rPr lang="de-CH" sz="1600" dirty="0">
                          <a:solidFill>
                            <a:srgbClr val="495354"/>
                          </a:solidFill>
                          <a:effectLst/>
                        </a:rPr>
                        <a:t> </a:t>
                      </a:r>
                      <a:r>
                        <a:rPr lang="de-CH" sz="1600" dirty="0" err="1">
                          <a:solidFill>
                            <a:srgbClr val="495354"/>
                          </a:solidFill>
                          <a:effectLst/>
                        </a:rPr>
                        <a:t>uterus</a:t>
                      </a:r>
                      <a:r>
                        <a:rPr lang="de-CH" sz="1600" dirty="0">
                          <a:solidFill>
                            <a:srgbClr val="495354"/>
                          </a:solidFill>
                          <a:effectLst/>
                        </a:rPr>
                        <a:t> and rectum)</a:t>
                      </a:r>
                      <a:br>
                        <a:rPr lang="de-CH" sz="1600" dirty="0">
                          <a:solidFill>
                            <a:srgbClr val="495354"/>
                          </a:solidFill>
                          <a:effectLst/>
                        </a:rPr>
                      </a:br>
                      <a:r>
                        <a:rPr lang="de-CH" sz="1600" b="1" u="sng" dirty="0" err="1">
                          <a:solidFill>
                            <a:srgbClr val="495354"/>
                          </a:solidFill>
                          <a:effectLst/>
                        </a:rPr>
                        <a:t>Pararectal</a:t>
                      </a:r>
                      <a:r>
                        <a:rPr lang="de-CH" sz="1600" b="1" u="sng" dirty="0">
                          <a:solidFill>
                            <a:srgbClr val="495354"/>
                          </a:solidFill>
                          <a:effectLst/>
                        </a:rPr>
                        <a:t> </a:t>
                      </a:r>
                      <a:r>
                        <a:rPr lang="de-CH" sz="1600" b="1" u="sng" dirty="0" err="1">
                          <a:solidFill>
                            <a:srgbClr val="495354"/>
                          </a:solidFill>
                          <a:effectLst/>
                        </a:rPr>
                        <a:t>fossae</a:t>
                      </a:r>
                      <a:r>
                        <a:rPr lang="de-CH" sz="1600" b="1" u="sng" dirty="0">
                          <a:solidFill>
                            <a:srgbClr val="495354"/>
                          </a:solidFill>
                          <a:effectLst/>
                        </a:rPr>
                        <a:t> </a:t>
                      </a:r>
                      <a:r>
                        <a:rPr lang="de-CH" sz="1600" dirty="0">
                          <a:solidFill>
                            <a:srgbClr val="495354"/>
                          </a:solidFill>
                          <a:effectLst/>
                        </a:rPr>
                        <a:t>(lateral </a:t>
                      </a:r>
                      <a:r>
                        <a:rPr lang="de-CH" sz="1600" dirty="0" err="1">
                          <a:solidFill>
                            <a:srgbClr val="495354"/>
                          </a:solidFill>
                          <a:effectLst/>
                        </a:rPr>
                        <a:t>to</a:t>
                      </a:r>
                      <a:r>
                        <a:rPr lang="de-CH" sz="1600" dirty="0">
                          <a:solidFill>
                            <a:srgbClr val="495354"/>
                          </a:solidFill>
                          <a:effectLst/>
                        </a:rPr>
                        <a:t> rectum)</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4202517258"/>
                  </a:ext>
                </a:extLst>
              </a:tr>
              <a:tr h="1322092">
                <a:tc>
                  <a:txBody>
                    <a:bodyPr/>
                    <a:lstStyle/>
                    <a:p>
                      <a:pPr fontAlgn="t">
                        <a:buNone/>
                      </a:pPr>
                      <a:r>
                        <a:rPr lang="de-CH" sz="2000" b="1" u="sng">
                          <a:solidFill>
                            <a:schemeClr val="accent6">
                              <a:lumMod val="50000"/>
                            </a:schemeClr>
                          </a:solidFill>
                          <a:effectLst/>
                          <a:latin typeface="PlutoSansMedium"/>
                        </a:rPr>
                        <a:t>Blood supply</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algn="l" fontAlgn="t">
                        <a:buNone/>
                      </a:pPr>
                      <a:r>
                        <a:rPr lang="de-CH" sz="1600" b="1" u="sng" dirty="0">
                          <a:solidFill>
                            <a:srgbClr val="495354"/>
                          </a:solidFill>
                          <a:effectLst/>
                          <a:latin typeface="PlutoSansMedium"/>
                        </a:rPr>
                        <a:t>Internal </a:t>
                      </a:r>
                      <a:r>
                        <a:rPr lang="de-CH" sz="1600" b="1" u="sng" dirty="0" err="1">
                          <a:solidFill>
                            <a:srgbClr val="495354"/>
                          </a:solidFill>
                          <a:effectLst/>
                          <a:latin typeface="PlutoSansMedium"/>
                        </a:rPr>
                        <a:t>iliac</a:t>
                      </a:r>
                      <a:r>
                        <a:rPr lang="de-CH" sz="1600" b="1" u="sng" dirty="0">
                          <a:solidFill>
                            <a:srgbClr val="495354"/>
                          </a:solidFill>
                          <a:effectLst/>
                          <a:latin typeface="PlutoSansMedium"/>
                        </a:rPr>
                        <a:t> </a:t>
                      </a:r>
                      <a:r>
                        <a:rPr lang="de-CH" sz="1600" b="1" u="sng" dirty="0" err="1">
                          <a:solidFill>
                            <a:srgbClr val="495354"/>
                          </a:solidFill>
                          <a:effectLst/>
                          <a:latin typeface="PlutoSansMedium"/>
                        </a:rPr>
                        <a:t>artery</a:t>
                      </a:r>
                      <a:r>
                        <a:rPr lang="de-CH" sz="1600" b="1" u="sng" dirty="0">
                          <a:solidFill>
                            <a:srgbClr val="495354"/>
                          </a:solidFill>
                          <a:effectLst/>
                          <a:latin typeface="PlutoSansMedium"/>
                        </a:rPr>
                        <a:t>:</a:t>
                      </a:r>
                      <a:r>
                        <a:rPr lang="de-CH" sz="1600" b="1" u="none" dirty="0">
                          <a:solidFill>
                            <a:srgbClr val="495354"/>
                          </a:solidFill>
                          <a:effectLst/>
                        </a:rPr>
                        <a:t> Superior </a:t>
                      </a:r>
                      <a:r>
                        <a:rPr lang="de-CH" sz="1600" b="1" u="none" dirty="0" err="1">
                          <a:solidFill>
                            <a:srgbClr val="495354"/>
                          </a:solidFill>
                          <a:effectLst/>
                        </a:rPr>
                        <a:t>vesical</a:t>
                      </a:r>
                      <a:r>
                        <a:rPr lang="de-CH" sz="1600" b="1" u="none" dirty="0">
                          <a:solidFill>
                            <a:srgbClr val="495354"/>
                          </a:solidFill>
                          <a:effectLst/>
                        </a:rPr>
                        <a:t> </a:t>
                      </a:r>
                      <a:r>
                        <a:rPr lang="de-CH" sz="1600" b="1" u="none" dirty="0" err="1">
                          <a:solidFill>
                            <a:srgbClr val="495354"/>
                          </a:solidFill>
                          <a:effectLst/>
                        </a:rPr>
                        <a:t>arteries</a:t>
                      </a:r>
                      <a:r>
                        <a:rPr lang="de-CH" sz="1600" b="1" u="none" dirty="0">
                          <a:solidFill>
                            <a:srgbClr val="495354"/>
                          </a:solidFill>
                          <a:effectLst/>
                        </a:rPr>
                        <a:t>, inferior </a:t>
                      </a:r>
                      <a:r>
                        <a:rPr lang="de-CH" sz="1600" b="1" u="none" dirty="0" err="1">
                          <a:solidFill>
                            <a:srgbClr val="495354"/>
                          </a:solidFill>
                          <a:effectLst/>
                        </a:rPr>
                        <a:t>vesical</a:t>
                      </a:r>
                      <a:r>
                        <a:rPr lang="de-CH" sz="1600" b="1" u="none" dirty="0">
                          <a:solidFill>
                            <a:srgbClr val="495354"/>
                          </a:solidFill>
                          <a:effectLst/>
                        </a:rPr>
                        <a:t> </a:t>
                      </a:r>
                      <a:r>
                        <a:rPr lang="de-CH" sz="1600" b="1" u="none" dirty="0" err="1">
                          <a:solidFill>
                            <a:srgbClr val="495354"/>
                          </a:solidFill>
                          <a:effectLst/>
                        </a:rPr>
                        <a:t>artery</a:t>
                      </a:r>
                      <a:r>
                        <a:rPr lang="de-CH" sz="1600" b="1" u="none" dirty="0">
                          <a:solidFill>
                            <a:srgbClr val="495354"/>
                          </a:solidFill>
                          <a:effectLst/>
                        </a:rPr>
                        <a:t>, internal </a:t>
                      </a:r>
                      <a:r>
                        <a:rPr lang="de-CH" sz="1600" b="1" u="none" dirty="0" err="1">
                          <a:solidFill>
                            <a:srgbClr val="495354"/>
                          </a:solidFill>
                          <a:effectLst/>
                        </a:rPr>
                        <a:t>pudendal</a:t>
                      </a:r>
                      <a:r>
                        <a:rPr lang="de-CH" sz="1600" b="1" u="none" dirty="0">
                          <a:solidFill>
                            <a:srgbClr val="495354"/>
                          </a:solidFill>
                          <a:effectLst/>
                        </a:rPr>
                        <a:t> </a:t>
                      </a:r>
                      <a:r>
                        <a:rPr lang="de-CH" sz="1600" b="1" u="none" dirty="0" err="1">
                          <a:solidFill>
                            <a:srgbClr val="495354"/>
                          </a:solidFill>
                          <a:effectLst/>
                        </a:rPr>
                        <a:t>artery</a:t>
                      </a:r>
                      <a:r>
                        <a:rPr lang="de-CH" sz="1600" b="1" u="none" dirty="0">
                          <a:solidFill>
                            <a:srgbClr val="495354"/>
                          </a:solidFill>
                          <a:effectLst/>
                        </a:rPr>
                        <a:t>, </a:t>
                      </a:r>
                      <a:r>
                        <a:rPr lang="de-CH" sz="1600" b="1" u="none" dirty="0" err="1">
                          <a:solidFill>
                            <a:srgbClr val="495354"/>
                          </a:solidFill>
                          <a:effectLst/>
                        </a:rPr>
                        <a:t>middle</a:t>
                      </a:r>
                      <a:r>
                        <a:rPr lang="de-CH" sz="1600" b="1" u="none" dirty="0">
                          <a:solidFill>
                            <a:srgbClr val="495354"/>
                          </a:solidFill>
                          <a:effectLst/>
                        </a:rPr>
                        <a:t> [</a:t>
                      </a:r>
                      <a:r>
                        <a:rPr lang="de-CH" sz="1600" b="1" u="none" dirty="0" err="1">
                          <a:solidFill>
                            <a:srgbClr val="495354"/>
                          </a:solidFill>
                          <a:effectLst/>
                        </a:rPr>
                        <a:t>ano</a:t>
                      </a:r>
                      <a:r>
                        <a:rPr lang="de-CH" sz="1600" b="1" u="none" dirty="0">
                          <a:solidFill>
                            <a:srgbClr val="495354"/>
                          </a:solidFill>
                          <a:effectLst/>
                        </a:rPr>
                        <a:t>]</a:t>
                      </a:r>
                      <a:r>
                        <a:rPr lang="de-CH" sz="1600" b="1" u="none" dirty="0" err="1">
                          <a:solidFill>
                            <a:srgbClr val="495354"/>
                          </a:solidFill>
                          <a:effectLst/>
                        </a:rPr>
                        <a:t>rectal</a:t>
                      </a:r>
                      <a:r>
                        <a:rPr lang="de-CH" sz="1600" b="1" u="none" dirty="0">
                          <a:solidFill>
                            <a:srgbClr val="495354"/>
                          </a:solidFill>
                          <a:effectLst/>
                        </a:rPr>
                        <a:t> </a:t>
                      </a:r>
                      <a:r>
                        <a:rPr lang="de-CH" sz="1600" b="1" u="none" dirty="0" err="1">
                          <a:solidFill>
                            <a:srgbClr val="495354"/>
                          </a:solidFill>
                          <a:effectLst/>
                        </a:rPr>
                        <a:t>artery</a:t>
                      </a:r>
                      <a:br>
                        <a:rPr lang="de-CH" sz="1600" b="1" u="none" dirty="0">
                          <a:solidFill>
                            <a:srgbClr val="495354"/>
                          </a:solidFill>
                          <a:effectLst/>
                          <a:latin typeface="PlutoSansMedium"/>
                        </a:rPr>
                      </a:br>
                      <a:r>
                        <a:rPr lang="de-CH" sz="1600" b="1" u="none" dirty="0">
                          <a:solidFill>
                            <a:srgbClr val="495354"/>
                          </a:solidFill>
                          <a:effectLst/>
                          <a:latin typeface="PlutoSansMedium"/>
                        </a:rPr>
                        <a:t>Superior [</a:t>
                      </a:r>
                      <a:r>
                        <a:rPr lang="de-CH" sz="1600" b="1" u="none" dirty="0" err="1">
                          <a:solidFill>
                            <a:srgbClr val="495354"/>
                          </a:solidFill>
                          <a:effectLst/>
                          <a:latin typeface="PlutoSansMedium"/>
                        </a:rPr>
                        <a:t>ano</a:t>
                      </a:r>
                      <a:r>
                        <a:rPr lang="de-CH" sz="1600" b="1" u="none" dirty="0">
                          <a:solidFill>
                            <a:srgbClr val="495354"/>
                          </a:solidFill>
                          <a:effectLst/>
                          <a:latin typeface="PlutoSansMedium"/>
                        </a:rPr>
                        <a:t>]</a:t>
                      </a:r>
                      <a:r>
                        <a:rPr lang="de-CH" sz="1600" b="1" u="none" dirty="0" err="1">
                          <a:solidFill>
                            <a:srgbClr val="495354"/>
                          </a:solidFill>
                          <a:effectLst/>
                          <a:latin typeface="PlutoSansMedium"/>
                        </a:rPr>
                        <a:t>rectal</a:t>
                      </a:r>
                      <a:r>
                        <a:rPr lang="de-CH" sz="1600" b="1" u="none" dirty="0">
                          <a:solidFill>
                            <a:srgbClr val="495354"/>
                          </a:solidFill>
                          <a:effectLst/>
                          <a:latin typeface="PlutoSansMedium"/>
                        </a:rPr>
                        <a:t> </a:t>
                      </a:r>
                      <a:r>
                        <a:rPr lang="de-CH" sz="1600" b="1" u="none" dirty="0" err="1">
                          <a:solidFill>
                            <a:srgbClr val="495354"/>
                          </a:solidFill>
                          <a:effectLst/>
                          <a:latin typeface="PlutoSansMedium"/>
                        </a:rPr>
                        <a:t>artery</a:t>
                      </a:r>
                      <a:r>
                        <a:rPr lang="de-CH" sz="1600" b="1" u="none" dirty="0">
                          <a:solidFill>
                            <a:srgbClr val="495354"/>
                          </a:solidFill>
                          <a:effectLst/>
                        </a:rPr>
                        <a:t> (</a:t>
                      </a:r>
                      <a:r>
                        <a:rPr lang="de-CH" sz="1600" b="1" u="none" dirty="0" err="1">
                          <a:solidFill>
                            <a:srgbClr val="495354"/>
                          </a:solidFill>
                          <a:effectLst/>
                        </a:rPr>
                        <a:t>from</a:t>
                      </a:r>
                      <a:r>
                        <a:rPr lang="de-CH" sz="1600" b="1" u="none" dirty="0">
                          <a:solidFill>
                            <a:srgbClr val="495354"/>
                          </a:solidFill>
                          <a:effectLst/>
                        </a:rPr>
                        <a:t> inferior </a:t>
                      </a:r>
                      <a:r>
                        <a:rPr lang="de-CH" sz="1600" b="1" u="none" dirty="0" err="1">
                          <a:solidFill>
                            <a:srgbClr val="495354"/>
                          </a:solidFill>
                          <a:effectLst/>
                        </a:rPr>
                        <a:t>mesenteric</a:t>
                      </a:r>
                      <a:r>
                        <a:rPr lang="de-CH" sz="1600" b="1" u="none" dirty="0">
                          <a:solidFill>
                            <a:srgbClr val="495354"/>
                          </a:solidFill>
                          <a:effectLst/>
                        </a:rPr>
                        <a:t> </a:t>
                      </a:r>
                      <a:r>
                        <a:rPr lang="de-CH" sz="1600" b="1" u="none" dirty="0" err="1">
                          <a:solidFill>
                            <a:srgbClr val="495354"/>
                          </a:solidFill>
                          <a:effectLst/>
                        </a:rPr>
                        <a:t>artery</a:t>
                      </a:r>
                      <a:r>
                        <a:rPr lang="de-CH" sz="1600" b="1" u="none" dirty="0">
                          <a:solidFill>
                            <a:srgbClr val="495354"/>
                          </a:solidFill>
                          <a:effectLst/>
                        </a:rPr>
                        <a:t>)</a:t>
                      </a:r>
                      <a:br>
                        <a:rPr lang="de-CH" sz="1600" b="1" u="none" dirty="0">
                          <a:solidFill>
                            <a:srgbClr val="495354"/>
                          </a:solidFill>
                          <a:effectLst/>
                          <a:latin typeface="PlutoSansMedium"/>
                        </a:rPr>
                      </a:br>
                      <a:r>
                        <a:rPr lang="de-CH" sz="1600" b="1" u="none" dirty="0">
                          <a:solidFill>
                            <a:srgbClr val="495354"/>
                          </a:solidFill>
                          <a:effectLst/>
                          <a:latin typeface="PlutoSansMedium"/>
                        </a:rPr>
                        <a:t>Median </a:t>
                      </a:r>
                      <a:r>
                        <a:rPr lang="de-CH" sz="1600" b="1" u="none" dirty="0" err="1">
                          <a:solidFill>
                            <a:srgbClr val="495354"/>
                          </a:solidFill>
                          <a:effectLst/>
                          <a:latin typeface="PlutoSansMedium"/>
                        </a:rPr>
                        <a:t>sacral</a:t>
                      </a:r>
                      <a:r>
                        <a:rPr lang="de-CH" sz="1600" b="1" u="none" dirty="0">
                          <a:solidFill>
                            <a:srgbClr val="495354"/>
                          </a:solidFill>
                          <a:effectLst/>
                          <a:latin typeface="PlutoSansMedium"/>
                        </a:rPr>
                        <a:t> </a:t>
                      </a:r>
                      <a:r>
                        <a:rPr lang="de-CH" sz="1600" b="1" u="none" dirty="0" err="1">
                          <a:solidFill>
                            <a:srgbClr val="495354"/>
                          </a:solidFill>
                          <a:effectLst/>
                          <a:latin typeface="PlutoSansMedium"/>
                        </a:rPr>
                        <a:t>artery</a:t>
                      </a:r>
                      <a:r>
                        <a:rPr lang="de-CH" sz="1600" b="1" u="none" dirty="0">
                          <a:solidFill>
                            <a:srgbClr val="495354"/>
                          </a:solidFill>
                          <a:effectLst/>
                          <a:latin typeface="PlutoSansMedium"/>
                        </a:rPr>
                        <a:t> </a:t>
                      </a:r>
                      <a:r>
                        <a:rPr lang="de-CH" sz="1600" b="1" u="none" dirty="0">
                          <a:solidFill>
                            <a:srgbClr val="495354"/>
                          </a:solidFill>
                          <a:effectLst/>
                        </a:rPr>
                        <a:t>(</a:t>
                      </a:r>
                      <a:r>
                        <a:rPr lang="de-CH" sz="1600" b="1" u="none" dirty="0" err="1">
                          <a:solidFill>
                            <a:srgbClr val="495354"/>
                          </a:solidFill>
                          <a:effectLst/>
                        </a:rPr>
                        <a:t>from</a:t>
                      </a:r>
                      <a:r>
                        <a:rPr lang="de-CH" sz="1600" b="1" u="none" dirty="0">
                          <a:solidFill>
                            <a:srgbClr val="495354"/>
                          </a:solidFill>
                          <a:effectLst/>
                        </a:rPr>
                        <a:t> </a:t>
                      </a:r>
                      <a:r>
                        <a:rPr lang="de-CH" sz="1600" b="1" u="none" dirty="0" err="1">
                          <a:solidFill>
                            <a:srgbClr val="495354"/>
                          </a:solidFill>
                          <a:effectLst/>
                        </a:rPr>
                        <a:t>aortic</a:t>
                      </a:r>
                      <a:r>
                        <a:rPr lang="de-CH" sz="1600" b="1" u="none" dirty="0">
                          <a:solidFill>
                            <a:srgbClr val="495354"/>
                          </a:solidFill>
                          <a:effectLst/>
                        </a:rPr>
                        <a:t> </a:t>
                      </a:r>
                      <a:r>
                        <a:rPr lang="de-CH" sz="1600" b="1" u="none" dirty="0" err="1">
                          <a:solidFill>
                            <a:srgbClr val="495354"/>
                          </a:solidFill>
                          <a:effectLst/>
                        </a:rPr>
                        <a:t>bifurcation</a:t>
                      </a:r>
                      <a:r>
                        <a:rPr lang="de-CH" sz="1600" b="1" u="none" dirty="0">
                          <a:solidFill>
                            <a:srgbClr val="495354"/>
                          </a:solidFill>
                          <a:effectLst/>
                        </a:rPr>
                        <a:t>)</a:t>
                      </a:r>
                      <a:br>
                        <a:rPr lang="de-CH" sz="1600" b="1" u="none" dirty="0">
                          <a:solidFill>
                            <a:srgbClr val="495354"/>
                          </a:solidFill>
                          <a:effectLst/>
                          <a:latin typeface="PlutoSansMedium"/>
                        </a:rPr>
                      </a:br>
                      <a:r>
                        <a:rPr lang="de-CH" sz="1600" b="1" u="none" dirty="0" err="1">
                          <a:solidFill>
                            <a:srgbClr val="495354"/>
                          </a:solidFill>
                          <a:effectLst/>
                          <a:latin typeface="PlutoSansMedium"/>
                        </a:rPr>
                        <a:t>Ovarian</a:t>
                      </a:r>
                      <a:r>
                        <a:rPr lang="de-CH" sz="1600" b="1" u="none" dirty="0">
                          <a:solidFill>
                            <a:srgbClr val="495354"/>
                          </a:solidFill>
                          <a:effectLst/>
                          <a:latin typeface="PlutoSansMedium"/>
                        </a:rPr>
                        <a:t> </a:t>
                      </a:r>
                      <a:r>
                        <a:rPr lang="de-CH" sz="1600" b="1" u="none" dirty="0" err="1">
                          <a:solidFill>
                            <a:srgbClr val="495354"/>
                          </a:solidFill>
                          <a:effectLst/>
                          <a:latin typeface="PlutoSansMedium"/>
                        </a:rPr>
                        <a:t>artery</a:t>
                      </a:r>
                      <a:r>
                        <a:rPr lang="de-CH" sz="1600" b="1" u="none" dirty="0">
                          <a:solidFill>
                            <a:srgbClr val="495354"/>
                          </a:solidFill>
                          <a:effectLst/>
                          <a:latin typeface="PlutoSansMedium"/>
                        </a:rPr>
                        <a:t> </a:t>
                      </a:r>
                      <a:r>
                        <a:rPr lang="de-CH" sz="1600" b="1" u="none" dirty="0">
                          <a:solidFill>
                            <a:srgbClr val="495354"/>
                          </a:solidFill>
                          <a:effectLst/>
                        </a:rPr>
                        <a:t>(</a:t>
                      </a:r>
                      <a:r>
                        <a:rPr lang="de-CH" sz="1600" b="1" u="none" dirty="0" err="1">
                          <a:solidFill>
                            <a:srgbClr val="495354"/>
                          </a:solidFill>
                          <a:effectLst/>
                        </a:rPr>
                        <a:t>from</a:t>
                      </a:r>
                      <a:r>
                        <a:rPr lang="de-CH" sz="1600" b="1" u="none" dirty="0">
                          <a:solidFill>
                            <a:srgbClr val="495354"/>
                          </a:solidFill>
                          <a:effectLst/>
                        </a:rPr>
                        <a:t> abdominal </a:t>
                      </a:r>
                      <a:r>
                        <a:rPr lang="de-CH" sz="1600" b="1" u="none" dirty="0" err="1">
                          <a:solidFill>
                            <a:srgbClr val="495354"/>
                          </a:solidFill>
                          <a:effectLst/>
                        </a:rPr>
                        <a:t>aorta</a:t>
                      </a:r>
                      <a:r>
                        <a:rPr lang="de-CH" sz="1600" b="1" u="none" dirty="0">
                          <a:solidFill>
                            <a:srgbClr val="495354"/>
                          </a:solidFill>
                          <a:effectLst/>
                        </a:rPr>
                        <a:t>)</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595312976"/>
                  </a:ext>
                </a:extLst>
              </a:tr>
              <a:tr h="909418">
                <a:tc>
                  <a:txBody>
                    <a:bodyPr/>
                    <a:lstStyle/>
                    <a:p>
                      <a:pPr fontAlgn="t">
                        <a:buNone/>
                      </a:pPr>
                      <a:r>
                        <a:rPr lang="de-CH" sz="2000" b="1" u="sng" dirty="0">
                          <a:solidFill>
                            <a:schemeClr val="accent6">
                              <a:lumMod val="50000"/>
                            </a:schemeClr>
                          </a:solidFill>
                          <a:effectLst/>
                          <a:latin typeface="PlutoSansMedium"/>
                        </a:rPr>
                        <a:t>Innervation</a:t>
                      </a: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tc>
                  <a:txBody>
                    <a:bodyPr/>
                    <a:lstStyle/>
                    <a:p>
                      <a:pPr fontAlgn="t">
                        <a:buNone/>
                      </a:pPr>
                      <a:r>
                        <a:rPr lang="de-CH" sz="1600" b="1" u="sng" dirty="0" err="1">
                          <a:solidFill>
                            <a:srgbClr val="495354"/>
                          </a:solidFill>
                          <a:effectLst/>
                          <a:latin typeface="PlutoSansMedium"/>
                        </a:rPr>
                        <a:t>Sympathetic</a:t>
                      </a:r>
                      <a:r>
                        <a:rPr lang="de-CH" sz="1600" b="1" u="sng" dirty="0">
                          <a:solidFill>
                            <a:srgbClr val="495354"/>
                          </a:solidFill>
                          <a:effectLst/>
                          <a:latin typeface="PlutoSansMedium"/>
                        </a:rPr>
                        <a:t>:</a:t>
                      </a:r>
                      <a:r>
                        <a:rPr lang="de-CH" sz="1600" b="1" u="sng" dirty="0">
                          <a:solidFill>
                            <a:srgbClr val="495354"/>
                          </a:solidFill>
                          <a:effectLst/>
                        </a:rPr>
                        <a:t> </a:t>
                      </a:r>
                      <a:r>
                        <a:rPr lang="de-CH" sz="1600" dirty="0" err="1">
                          <a:solidFill>
                            <a:srgbClr val="495354"/>
                          </a:solidFill>
                          <a:effectLst/>
                        </a:rPr>
                        <a:t>Lumbar</a:t>
                      </a:r>
                      <a:r>
                        <a:rPr lang="de-CH" sz="1600" dirty="0">
                          <a:solidFill>
                            <a:srgbClr val="495354"/>
                          </a:solidFill>
                          <a:effectLst/>
                        </a:rPr>
                        <a:t> </a:t>
                      </a:r>
                      <a:r>
                        <a:rPr lang="de-CH" sz="1600" dirty="0" err="1">
                          <a:solidFill>
                            <a:srgbClr val="495354"/>
                          </a:solidFill>
                          <a:effectLst/>
                        </a:rPr>
                        <a:t>splanchnic</a:t>
                      </a:r>
                      <a:r>
                        <a:rPr lang="de-CH" sz="1600" dirty="0">
                          <a:solidFill>
                            <a:srgbClr val="495354"/>
                          </a:solidFill>
                          <a:effectLst/>
                        </a:rPr>
                        <a:t> </a:t>
                      </a:r>
                      <a:r>
                        <a:rPr lang="de-CH" sz="1600" dirty="0" err="1">
                          <a:solidFill>
                            <a:srgbClr val="495354"/>
                          </a:solidFill>
                          <a:effectLst/>
                        </a:rPr>
                        <a:t>nerves</a:t>
                      </a:r>
                      <a:r>
                        <a:rPr lang="de-CH" sz="1600" dirty="0">
                          <a:solidFill>
                            <a:srgbClr val="495354"/>
                          </a:solidFill>
                          <a:effectLst/>
                        </a:rPr>
                        <a:t>, </a:t>
                      </a:r>
                      <a:r>
                        <a:rPr lang="de-CH" sz="1600" dirty="0" err="1">
                          <a:solidFill>
                            <a:srgbClr val="495354"/>
                          </a:solidFill>
                          <a:effectLst/>
                        </a:rPr>
                        <a:t>hypogastric</a:t>
                      </a:r>
                      <a:r>
                        <a:rPr lang="de-CH" sz="1600" dirty="0">
                          <a:solidFill>
                            <a:srgbClr val="495354"/>
                          </a:solidFill>
                          <a:effectLst/>
                        </a:rPr>
                        <a:t> and </a:t>
                      </a:r>
                      <a:r>
                        <a:rPr lang="de-CH" sz="1600" dirty="0" err="1">
                          <a:solidFill>
                            <a:srgbClr val="495354"/>
                          </a:solidFill>
                          <a:effectLst/>
                        </a:rPr>
                        <a:t>pelvic</a:t>
                      </a:r>
                      <a:r>
                        <a:rPr lang="de-CH" sz="1600" dirty="0">
                          <a:solidFill>
                            <a:srgbClr val="495354"/>
                          </a:solidFill>
                          <a:effectLst/>
                        </a:rPr>
                        <a:t> </a:t>
                      </a:r>
                      <a:r>
                        <a:rPr lang="de-CH" sz="1600" dirty="0" err="1">
                          <a:solidFill>
                            <a:srgbClr val="495354"/>
                          </a:solidFill>
                          <a:effectLst/>
                        </a:rPr>
                        <a:t>plexuses</a:t>
                      </a:r>
                      <a:br>
                        <a:rPr lang="de-CH" sz="1600" b="0" dirty="0">
                          <a:solidFill>
                            <a:srgbClr val="495354"/>
                          </a:solidFill>
                          <a:effectLst/>
                          <a:latin typeface="PlutoSansMedium"/>
                        </a:rPr>
                      </a:br>
                      <a:r>
                        <a:rPr lang="de-CH" sz="1600" b="1" u="sng" dirty="0" err="1">
                          <a:solidFill>
                            <a:srgbClr val="495354"/>
                          </a:solidFill>
                          <a:effectLst/>
                          <a:latin typeface="PlutoSansMedium"/>
                        </a:rPr>
                        <a:t>Parasympathetic</a:t>
                      </a:r>
                      <a:r>
                        <a:rPr lang="de-CH" sz="1600" b="1" u="sng" dirty="0">
                          <a:solidFill>
                            <a:srgbClr val="495354"/>
                          </a:solidFill>
                          <a:effectLst/>
                          <a:latin typeface="PlutoSansMedium"/>
                        </a:rPr>
                        <a:t>:</a:t>
                      </a:r>
                      <a:r>
                        <a:rPr lang="de-CH" sz="1600" b="1" u="sng" dirty="0">
                          <a:solidFill>
                            <a:srgbClr val="495354"/>
                          </a:solidFill>
                          <a:effectLst/>
                        </a:rPr>
                        <a:t> </a:t>
                      </a:r>
                      <a:r>
                        <a:rPr lang="de-CH" sz="1600" dirty="0" err="1">
                          <a:solidFill>
                            <a:srgbClr val="495354"/>
                          </a:solidFill>
                          <a:effectLst/>
                        </a:rPr>
                        <a:t>Pelvic</a:t>
                      </a:r>
                      <a:r>
                        <a:rPr lang="de-CH" sz="1600" dirty="0">
                          <a:solidFill>
                            <a:srgbClr val="495354"/>
                          </a:solidFill>
                          <a:effectLst/>
                        </a:rPr>
                        <a:t> </a:t>
                      </a:r>
                      <a:r>
                        <a:rPr lang="de-CH" sz="1600" dirty="0" err="1">
                          <a:solidFill>
                            <a:srgbClr val="495354"/>
                          </a:solidFill>
                          <a:effectLst/>
                        </a:rPr>
                        <a:t>splanchnic</a:t>
                      </a:r>
                      <a:r>
                        <a:rPr lang="de-CH" sz="1600" dirty="0">
                          <a:solidFill>
                            <a:srgbClr val="495354"/>
                          </a:solidFill>
                          <a:effectLst/>
                        </a:rPr>
                        <a:t> </a:t>
                      </a:r>
                      <a:r>
                        <a:rPr lang="de-CH" sz="1600" dirty="0" err="1">
                          <a:solidFill>
                            <a:srgbClr val="495354"/>
                          </a:solidFill>
                          <a:effectLst/>
                        </a:rPr>
                        <a:t>nerves</a:t>
                      </a:r>
                      <a:r>
                        <a:rPr lang="de-CH" sz="1600" dirty="0">
                          <a:solidFill>
                            <a:srgbClr val="495354"/>
                          </a:solidFill>
                          <a:effectLst/>
                        </a:rPr>
                        <a:t>, </a:t>
                      </a:r>
                      <a:r>
                        <a:rPr lang="de-CH" sz="1600" dirty="0" err="1">
                          <a:solidFill>
                            <a:srgbClr val="495354"/>
                          </a:solidFill>
                          <a:effectLst/>
                        </a:rPr>
                        <a:t>left</a:t>
                      </a:r>
                      <a:r>
                        <a:rPr lang="de-CH" sz="1600" dirty="0">
                          <a:solidFill>
                            <a:srgbClr val="495354"/>
                          </a:solidFill>
                          <a:effectLst/>
                        </a:rPr>
                        <a:t> and </a:t>
                      </a:r>
                      <a:r>
                        <a:rPr lang="de-CH" sz="1600" dirty="0" err="1">
                          <a:solidFill>
                            <a:srgbClr val="495354"/>
                          </a:solidFill>
                          <a:effectLst/>
                        </a:rPr>
                        <a:t>right</a:t>
                      </a:r>
                      <a:r>
                        <a:rPr lang="de-CH" sz="1600" dirty="0">
                          <a:solidFill>
                            <a:srgbClr val="495354"/>
                          </a:solidFill>
                          <a:effectLst/>
                        </a:rPr>
                        <a:t> inferior </a:t>
                      </a:r>
                      <a:r>
                        <a:rPr lang="de-CH" sz="1600" dirty="0" err="1">
                          <a:solidFill>
                            <a:srgbClr val="495354"/>
                          </a:solidFill>
                          <a:effectLst/>
                        </a:rPr>
                        <a:t>hypogastric</a:t>
                      </a:r>
                      <a:r>
                        <a:rPr lang="de-CH" sz="1600" dirty="0">
                          <a:solidFill>
                            <a:srgbClr val="495354"/>
                          </a:solidFill>
                          <a:effectLst/>
                        </a:rPr>
                        <a:t> </a:t>
                      </a:r>
                      <a:r>
                        <a:rPr lang="de-CH" sz="1600" dirty="0" err="1">
                          <a:solidFill>
                            <a:srgbClr val="495354"/>
                          </a:solidFill>
                          <a:effectLst/>
                        </a:rPr>
                        <a:t>plexuses</a:t>
                      </a:r>
                      <a:r>
                        <a:rPr lang="de-CH" sz="1600" dirty="0">
                          <a:solidFill>
                            <a:srgbClr val="495354"/>
                          </a:solidFill>
                          <a:effectLst/>
                        </a:rPr>
                        <a:t>, and </a:t>
                      </a:r>
                      <a:r>
                        <a:rPr lang="de-CH" sz="1600" dirty="0" err="1">
                          <a:solidFill>
                            <a:srgbClr val="495354"/>
                          </a:solidFill>
                          <a:effectLst/>
                        </a:rPr>
                        <a:t>rectal</a:t>
                      </a:r>
                      <a:r>
                        <a:rPr lang="de-CH" sz="1600" dirty="0">
                          <a:solidFill>
                            <a:srgbClr val="495354"/>
                          </a:solidFill>
                          <a:effectLst/>
                        </a:rPr>
                        <a:t> (</a:t>
                      </a:r>
                      <a:r>
                        <a:rPr lang="de-CH" sz="1600" dirty="0" err="1">
                          <a:solidFill>
                            <a:srgbClr val="495354"/>
                          </a:solidFill>
                          <a:effectLst/>
                        </a:rPr>
                        <a:t>pelvic</a:t>
                      </a:r>
                      <a:r>
                        <a:rPr lang="de-CH" sz="1600" dirty="0">
                          <a:solidFill>
                            <a:srgbClr val="495354"/>
                          </a:solidFill>
                          <a:effectLst/>
                        </a:rPr>
                        <a:t>) </a:t>
                      </a:r>
                      <a:r>
                        <a:rPr lang="de-CH" sz="1600" dirty="0" err="1">
                          <a:solidFill>
                            <a:srgbClr val="495354"/>
                          </a:solidFill>
                          <a:effectLst/>
                        </a:rPr>
                        <a:t>plexus</a:t>
                      </a:r>
                      <a:endParaRPr lang="de-CH" sz="1600" dirty="0">
                        <a:solidFill>
                          <a:srgbClr val="495354"/>
                        </a:solidFill>
                        <a:effectLst/>
                      </a:endParaRPr>
                    </a:p>
                  </a:txBody>
                  <a:tcPr marL="73309" marR="73309" marT="48873" marB="48873">
                    <a:lnL w="9525" cap="flat" cmpd="sng" algn="ctr">
                      <a:solidFill>
                        <a:srgbClr val="D8D8D8"/>
                      </a:solidFill>
                      <a:prstDash val="solid"/>
                      <a:round/>
                      <a:headEnd type="none" w="med" len="med"/>
                      <a:tailEnd type="none" w="med" len="med"/>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3264280392"/>
                  </a:ext>
                </a:extLst>
              </a:tr>
            </a:tbl>
          </a:graphicData>
        </a:graphic>
      </p:graphicFrame>
    </p:spTree>
    <p:extLst>
      <p:ext uri="{BB962C8B-B14F-4D97-AF65-F5344CB8AC3E}">
        <p14:creationId xmlns:p14="http://schemas.microsoft.com/office/powerpoint/2010/main" val="3515778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28700" y="0"/>
            <a:ext cx="8115300" cy="2171700"/>
          </a:xfrm>
        </p:spPr>
        <p:txBody>
          <a:bodyPr/>
          <a:lstStyle/>
          <a:p>
            <a:pPr algn="ctr"/>
            <a:r>
              <a:rPr lang="en-GB" b="1" dirty="0">
                <a:solidFill>
                  <a:schemeClr val="accent6">
                    <a:lumMod val="50000"/>
                  </a:schemeClr>
                </a:solidFill>
              </a:rPr>
              <a:t>Histology of the Uterus 2</a:t>
            </a:r>
            <a:endParaRPr lang="en-US" b="1" dirty="0">
              <a:solidFill>
                <a:schemeClr val="accent6">
                  <a:lumMod val="50000"/>
                </a:schemeClr>
              </a:solidFill>
            </a:endParaRPr>
          </a:p>
        </p:txBody>
      </p:sp>
      <p:sp>
        <p:nvSpPr>
          <p:cNvPr id="60420" name="Rectangle 4"/>
          <p:cNvSpPr>
            <a:spLocks noGrp="1" noChangeArrowheads="1"/>
          </p:cNvSpPr>
          <p:nvPr>
            <p:ph idx="1"/>
          </p:nvPr>
        </p:nvSpPr>
        <p:spPr>
          <a:xfrm>
            <a:off x="457200" y="908720"/>
            <a:ext cx="3322638" cy="6336704"/>
          </a:xfrm>
          <a:noFill/>
          <a:ln/>
        </p:spPr>
        <p:txBody>
          <a:bodyPr>
            <a:normAutofit lnSpcReduction="10000"/>
          </a:bodyPr>
          <a:lstStyle/>
          <a:p>
            <a:pPr>
              <a:lnSpc>
                <a:spcPct val="80000"/>
              </a:lnSpc>
              <a:buFont typeface="Wingdings" pitchFamily="2" charset="2"/>
              <a:buNone/>
            </a:pPr>
            <a:r>
              <a:rPr lang="en-GB" sz="2800" b="1" u="sng" dirty="0">
                <a:solidFill>
                  <a:schemeClr val="accent6">
                    <a:lumMod val="75000"/>
                  </a:schemeClr>
                </a:solidFill>
              </a:rPr>
              <a:t>Endometrium:</a:t>
            </a:r>
            <a:r>
              <a:rPr lang="en-GB" sz="2800" u="sng" dirty="0">
                <a:solidFill>
                  <a:schemeClr val="accent6">
                    <a:lumMod val="75000"/>
                  </a:schemeClr>
                </a:solidFill>
              </a:rPr>
              <a:t> </a:t>
            </a:r>
          </a:p>
          <a:p>
            <a:pPr>
              <a:lnSpc>
                <a:spcPct val="80000"/>
              </a:lnSpc>
              <a:buFont typeface="Wingdings" pitchFamily="2" charset="2"/>
              <a:buNone/>
            </a:pPr>
            <a:endParaRPr lang="en-GB" sz="2800" dirty="0">
              <a:solidFill>
                <a:schemeClr val="accent6">
                  <a:lumMod val="75000"/>
                </a:schemeClr>
              </a:solidFill>
            </a:endParaRPr>
          </a:p>
          <a:p>
            <a:pPr>
              <a:lnSpc>
                <a:spcPct val="80000"/>
              </a:lnSpc>
              <a:buFont typeface="Wingdings" pitchFamily="2" charset="2"/>
              <a:buChar char="Ø"/>
            </a:pPr>
            <a:r>
              <a:rPr lang="en-GB" sz="2800" dirty="0"/>
              <a:t>Lined by simple cubical or columnar epithelium</a:t>
            </a:r>
          </a:p>
          <a:p>
            <a:pPr marL="0" indent="0">
              <a:lnSpc>
                <a:spcPct val="80000"/>
              </a:lnSpc>
              <a:buNone/>
            </a:pPr>
            <a:endParaRPr lang="en-GB" sz="2800" dirty="0"/>
          </a:p>
          <a:p>
            <a:pPr>
              <a:lnSpc>
                <a:spcPct val="80000"/>
              </a:lnSpc>
              <a:buFont typeface="Wingdings" pitchFamily="2" charset="2"/>
              <a:buChar char="Ø"/>
            </a:pPr>
            <a:r>
              <a:rPr lang="en-GB" sz="2800" dirty="0"/>
              <a:t>Contains tubular glands. </a:t>
            </a:r>
          </a:p>
          <a:p>
            <a:pPr marL="0" indent="0">
              <a:lnSpc>
                <a:spcPct val="80000"/>
              </a:lnSpc>
              <a:buNone/>
            </a:pPr>
            <a:endParaRPr lang="en-GB" sz="2800" dirty="0"/>
          </a:p>
          <a:p>
            <a:pPr>
              <a:lnSpc>
                <a:spcPct val="80000"/>
              </a:lnSpc>
              <a:buFont typeface="Wingdings" pitchFamily="2" charset="2"/>
              <a:buChar char="Ø"/>
            </a:pPr>
            <a:r>
              <a:rPr lang="en-GB" sz="2800" dirty="0"/>
              <a:t>Shows cyclic changes with the menstrual cycle under the influence of ovarian hormones</a:t>
            </a:r>
          </a:p>
        </p:txBody>
      </p:sp>
      <p:pic>
        <p:nvPicPr>
          <p:cNvPr id="60422" name="Picture 6" descr="endometrium"/>
          <p:cNvPicPr>
            <a:picLocks noChangeAspect="1" noChangeArrowheads="1"/>
          </p:cNvPicPr>
          <p:nvPr/>
        </p:nvPicPr>
        <p:blipFill>
          <a:blip r:embed="rId2" cstate="print"/>
          <a:srcRect/>
          <a:stretch>
            <a:fillRect/>
          </a:stretch>
        </p:blipFill>
        <p:spPr bwMode="auto">
          <a:xfrm>
            <a:off x="3779838" y="908720"/>
            <a:ext cx="5256658" cy="5616624"/>
          </a:xfrm>
          <a:prstGeom prst="rect">
            <a:avLst/>
          </a:prstGeom>
          <a:noFill/>
        </p:spPr>
      </p:pic>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28700" y="0"/>
            <a:ext cx="7658100" cy="2171700"/>
          </a:xfrm>
        </p:spPr>
        <p:txBody>
          <a:bodyPr/>
          <a:lstStyle/>
          <a:p>
            <a:pPr algn="r"/>
            <a:r>
              <a:rPr lang="en-GB" b="1" dirty="0">
                <a:solidFill>
                  <a:schemeClr val="accent6">
                    <a:lumMod val="50000"/>
                  </a:schemeClr>
                </a:solidFill>
              </a:rPr>
              <a:t>Histology of the Uterus 3</a:t>
            </a:r>
            <a:endParaRPr lang="en-US" b="1" dirty="0">
              <a:solidFill>
                <a:schemeClr val="accent6">
                  <a:lumMod val="50000"/>
                </a:schemeClr>
              </a:solidFill>
            </a:endParaRPr>
          </a:p>
        </p:txBody>
      </p:sp>
      <p:sp>
        <p:nvSpPr>
          <p:cNvPr id="61443" name="Rectangle 3"/>
          <p:cNvSpPr>
            <a:spLocks noGrp="1" noChangeArrowheads="1"/>
          </p:cNvSpPr>
          <p:nvPr>
            <p:ph idx="1"/>
          </p:nvPr>
        </p:nvSpPr>
        <p:spPr>
          <a:xfrm>
            <a:off x="457200" y="548680"/>
            <a:ext cx="3394075" cy="6309320"/>
          </a:xfrm>
        </p:spPr>
        <p:txBody>
          <a:bodyPr>
            <a:noAutofit/>
          </a:bodyPr>
          <a:lstStyle/>
          <a:p>
            <a:pPr>
              <a:lnSpc>
                <a:spcPct val="80000"/>
              </a:lnSpc>
              <a:buFont typeface="Wingdings" pitchFamily="2" charset="2"/>
              <a:buNone/>
            </a:pPr>
            <a:r>
              <a:rPr lang="en-GB" sz="2800" u="sng" dirty="0">
                <a:solidFill>
                  <a:schemeClr val="accent6">
                    <a:lumMod val="75000"/>
                  </a:schemeClr>
                </a:solidFill>
              </a:rPr>
              <a:t>Myometrium  </a:t>
            </a:r>
            <a:endParaRPr lang="en-GB" sz="2800" dirty="0">
              <a:solidFill>
                <a:srgbClr val="241AF6"/>
              </a:solidFill>
            </a:endParaRPr>
          </a:p>
          <a:p>
            <a:pPr>
              <a:lnSpc>
                <a:spcPct val="80000"/>
              </a:lnSpc>
              <a:buFont typeface="Wingdings" pitchFamily="2" charset="2"/>
              <a:buChar char="ü"/>
            </a:pPr>
            <a:r>
              <a:rPr lang="en-GB" sz="2800" dirty="0"/>
              <a:t>Three layers </a:t>
            </a:r>
          </a:p>
          <a:p>
            <a:pPr lvl="1">
              <a:lnSpc>
                <a:spcPct val="80000"/>
              </a:lnSpc>
            </a:pPr>
            <a:r>
              <a:rPr lang="en-GB" sz="2800" b="1" dirty="0"/>
              <a:t>outer longitudinal muscle layer</a:t>
            </a:r>
          </a:p>
          <a:p>
            <a:pPr marL="530352" lvl="1" indent="0">
              <a:lnSpc>
                <a:spcPct val="80000"/>
              </a:lnSpc>
              <a:buNone/>
            </a:pPr>
            <a:endParaRPr lang="en-GB" sz="2800" dirty="0"/>
          </a:p>
          <a:p>
            <a:pPr lvl="1">
              <a:lnSpc>
                <a:spcPct val="80000"/>
              </a:lnSpc>
            </a:pPr>
            <a:r>
              <a:rPr lang="en-GB" sz="2800" b="1" dirty="0"/>
              <a:t>middle layer of interlacing criss-cross muscle fibres surrounding the blood vessels </a:t>
            </a:r>
          </a:p>
          <a:p>
            <a:pPr marL="530352" lvl="1" indent="0">
              <a:lnSpc>
                <a:spcPct val="80000"/>
              </a:lnSpc>
              <a:buNone/>
            </a:pPr>
            <a:endParaRPr lang="en-GB" sz="2800" b="1" dirty="0"/>
          </a:p>
          <a:p>
            <a:pPr lvl="1">
              <a:lnSpc>
                <a:spcPct val="80000"/>
              </a:lnSpc>
            </a:pPr>
            <a:r>
              <a:rPr lang="en-GB" sz="2800" b="1" dirty="0"/>
              <a:t>inner circular muscle layer</a:t>
            </a:r>
          </a:p>
        </p:txBody>
      </p:sp>
      <p:pic>
        <p:nvPicPr>
          <p:cNvPr id="61444" name="Picture 4" descr="myometriu"/>
          <p:cNvPicPr>
            <a:picLocks noChangeAspect="1" noChangeArrowheads="1"/>
          </p:cNvPicPr>
          <p:nvPr/>
        </p:nvPicPr>
        <p:blipFill>
          <a:blip r:embed="rId2" cstate="print"/>
          <a:srcRect/>
          <a:stretch>
            <a:fillRect/>
          </a:stretch>
        </p:blipFill>
        <p:spPr bwMode="auto">
          <a:xfrm>
            <a:off x="3851274" y="908720"/>
            <a:ext cx="5292725" cy="5832648"/>
          </a:xfrm>
          <a:prstGeom prst="rect">
            <a:avLst/>
          </a:prstGeom>
          <a:noFill/>
        </p:spPr>
      </p:pic>
    </p:spTree>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28700" y="0"/>
            <a:ext cx="8229600" cy="2171700"/>
          </a:xfrm>
        </p:spPr>
        <p:txBody>
          <a:bodyPr>
            <a:normAutofit/>
          </a:bodyPr>
          <a:lstStyle/>
          <a:p>
            <a:pPr algn="ctr"/>
            <a:r>
              <a:rPr lang="en-GB" sz="4000" b="1" dirty="0">
                <a:solidFill>
                  <a:schemeClr val="accent6">
                    <a:lumMod val="50000"/>
                  </a:schemeClr>
                </a:solidFill>
              </a:rPr>
              <a:t>Uterus - Perimetrium</a:t>
            </a:r>
            <a:endParaRPr lang="en-US" sz="4000" b="1" dirty="0">
              <a:solidFill>
                <a:schemeClr val="accent6">
                  <a:lumMod val="50000"/>
                </a:schemeClr>
              </a:solidFill>
            </a:endParaRPr>
          </a:p>
        </p:txBody>
      </p:sp>
      <p:sp>
        <p:nvSpPr>
          <p:cNvPr id="62467" name="Rectangle 3"/>
          <p:cNvSpPr>
            <a:spLocks noGrp="1" noChangeArrowheads="1"/>
          </p:cNvSpPr>
          <p:nvPr>
            <p:ph idx="1"/>
          </p:nvPr>
        </p:nvSpPr>
        <p:spPr>
          <a:xfrm>
            <a:off x="457200" y="836712"/>
            <a:ext cx="8686800" cy="6021288"/>
          </a:xfrm>
        </p:spPr>
        <p:txBody>
          <a:bodyPr>
            <a:normAutofit fontScale="92500" lnSpcReduction="10000"/>
          </a:bodyPr>
          <a:lstStyle/>
          <a:p>
            <a:pPr>
              <a:lnSpc>
                <a:spcPct val="80000"/>
              </a:lnSpc>
              <a:buFont typeface="Wingdings" pitchFamily="2" charset="2"/>
              <a:buNone/>
            </a:pPr>
            <a:r>
              <a:rPr lang="en-GB" sz="2800" b="1" dirty="0">
                <a:solidFill>
                  <a:schemeClr val="accent6">
                    <a:lumMod val="75000"/>
                  </a:schemeClr>
                </a:solidFill>
              </a:rPr>
              <a:t>Perimetrium:</a:t>
            </a:r>
          </a:p>
          <a:p>
            <a:pPr>
              <a:lnSpc>
                <a:spcPct val="80000"/>
              </a:lnSpc>
              <a:buFont typeface="Wingdings" pitchFamily="2" charset="2"/>
              <a:buNone/>
            </a:pPr>
            <a:endParaRPr lang="en-GB" sz="2800" i="1" dirty="0">
              <a:solidFill>
                <a:schemeClr val="accent6">
                  <a:lumMod val="75000"/>
                </a:schemeClr>
              </a:solidFill>
            </a:endParaRPr>
          </a:p>
          <a:p>
            <a:pPr>
              <a:lnSpc>
                <a:spcPct val="80000"/>
              </a:lnSpc>
            </a:pPr>
            <a:r>
              <a:rPr lang="en-GB" sz="2800" dirty="0"/>
              <a:t>Anteriorly:</a:t>
            </a:r>
            <a:r>
              <a:rPr lang="en-GB" sz="2800" b="1" dirty="0"/>
              <a:t> </a:t>
            </a:r>
          </a:p>
          <a:p>
            <a:pPr lvl="1">
              <a:lnSpc>
                <a:spcPct val="80000"/>
              </a:lnSpc>
            </a:pPr>
            <a:r>
              <a:rPr lang="en-GB" sz="2800" dirty="0"/>
              <a:t>firmly attached to the fundus and body till the isthmus where it becomes loose and is reflected on the superior surface of the urinary bladder forming the </a:t>
            </a:r>
            <a:r>
              <a:rPr lang="en-GB" sz="2800" dirty="0" err="1">
                <a:solidFill>
                  <a:srgbClr val="241AF6"/>
                </a:solidFill>
              </a:rPr>
              <a:t>vesicouterine</a:t>
            </a:r>
            <a:r>
              <a:rPr lang="en-GB" sz="2800" dirty="0">
                <a:solidFill>
                  <a:srgbClr val="241AF6"/>
                </a:solidFill>
              </a:rPr>
              <a:t> pouch</a:t>
            </a:r>
            <a:r>
              <a:rPr lang="en-GB" sz="2800" dirty="0"/>
              <a:t>. </a:t>
            </a:r>
          </a:p>
          <a:p>
            <a:pPr marL="530352" lvl="1" indent="0">
              <a:lnSpc>
                <a:spcPct val="80000"/>
              </a:lnSpc>
              <a:buNone/>
            </a:pPr>
            <a:endParaRPr lang="en-GB" sz="2800" dirty="0"/>
          </a:p>
          <a:p>
            <a:pPr>
              <a:lnSpc>
                <a:spcPct val="80000"/>
              </a:lnSpc>
            </a:pPr>
            <a:r>
              <a:rPr lang="en-GB" sz="2800" dirty="0"/>
              <a:t>Posteriorly:</a:t>
            </a:r>
            <a:r>
              <a:rPr lang="en-GB" sz="2800" b="1" dirty="0"/>
              <a:t> </a:t>
            </a:r>
          </a:p>
          <a:p>
            <a:pPr lvl="1">
              <a:lnSpc>
                <a:spcPct val="80000"/>
              </a:lnSpc>
            </a:pPr>
            <a:r>
              <a:rPr lang="en-GB" sz="2800" dirty="0"/>
              <a:t>firmly attached to the fundus, body, cervix, and posterior vaginal fornix then is reflected on the pelvic colon forming the </a:t>
            </a:r>
            <a:r>
              <a:rPr lang="en-GB" sz="2800" dirty="0">
                <a:solidFill>
                  <a:srgbClr val="241AF6"/>
                </a:solidFill>
              </a:rPr>
              <a:t>Douglas pouch</a:t>
            </a:r>
            <a:r>
              <a:rPr lang="en-GB" sz="2800" dirty="0"/>
              <a:t>.</a:t>
            </a:r>
          </a:p>
          <a:p>
            <a:pPr marL="530352" lvl="1" indent="0">
              <a:lnSpc>
                <a:spcPct val="80000"/>
              </a:lnSpc>
              <a:buNone/>
            </a:pPr>
            <a:endParaRPr lang="en-GB" sz="2800" dirty="0"/>
          </a:p>
          <a:p>
            <a:pPr>
              <a:lnSpc>
                <a:spcPct val="80000"/>
              </a:lnSpc>
            </a:pPr>
            <a:r>
              <a:rPr lang="en-GB" sz="2800" dirty="0"/>
              <a:t>Laterally:</a:t>
            </a:r>
            <a:r>
              <a:rPr lang="en-GB" sz="2800" b="1" dirty="0"/>
              <a:t> </a:t>
            </a:r>
          </a:p>
          <a:p>
            <a:pPr lvl="1">
              <a:lnSpc>
                <a:spcPct val="80000"/>
              </a:lnSpc>
            </a:pPr>
            <a:r>
              <a:rPr lang="en-GB" sz="2800" dirty="0"/>
              <a:t>the anterior and posterior peritoneal coverings blend as the anterior and posterior layers of the </a:t>
            </a:r>
            <a:r>
              <a:rPr lang="en-GB" sz="2800" dirty="0">
                <a:solidFill>
                  <a:srgbClr val="241AF6"/>
                </a:solidFill>
              </a:rPr>
              <a:t>broad ligaments</a:t>
            </a:r>
            <a:r>
              <a:rPr lang="en-GB" sz="2800" dirty="0"/>
              <a:t>.</a:t>
            </a:r>
            <a:endParaRPr lang="en-US" sz="2800" dirty="0"/>
          </a:p>
        </p:txBody>
      </p:sp>
    </p:spTree>
  </p:cSld>
  <p:clrMapOvr>
    <a:masterClrMapping/>
  </p:clrMapOvr>
  <p:transition>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28700" y="116632"/>
            <a:ext cx="8007796" cy="2055068"/>
          </a:xfrm>
        </p:spPr>
        <p:txBody>
          <a:bodyPr>
            <a:normAutofit/>
          </a:bodyPr>
          <a:lstStyle/>
          <a:p>
            <a:pPr algn="ctr"/>
            <a:r>
              <a:rPr lang="en-GB" sz="4000" b="1" dirty="0">
                <a:solidFill>
                  <a:schemeClr val="accent6">
                    <a:lumMod val="50000"/>
                  </a:schemeClr>
                </a:solidFill>
              </a:rPr>
              <a:t>Histology of the Cervix</a:t>
            </a:r>
            <a:endParaRPr lang="en-US" sz="4000" b="1" dirty="0">
              <a:solidFill>
                <a:schemeClr val="accent6">
                  <a:lumMod val="50000"/>
                </a:schemeClr>
              </a:solidFill>
            </a:endParaRPr>
          </a:p>
        </p:txBody>
      </p:sp>
      <p:sp>
        <p:nvSpPr>
          <p:cNvPr id="29699" name="Rectangle 3"/>
          <p:cNvSpPr>
            <a:spLocks noGrp="1" noChangeArrowheads="1"/>
          </p:cNvSpPr>
          <p:nvPr>
            <p:ph idx="1"/>
          </p:nvPr>
        </p:nvSpPr>
        <p:spPr>
          <a:xfrm>
            <a:off x="457200" y="980728"/>
            <a:ext cx="4619625" cy="5616921"/>
          </a:xfrm>
        </p:spPr>
        <p:txBody>
          <a:bodyPr>
            <a:noAutofit/>
          </a:bodyPr>
          <a:lstStyle/>
          <a:p>
            <a:pPr>
              <a:lnSpc>
                <a:spcPct val="90000"/>
              </a:lnSpc>
              <a:buFont typeface="Wingdings" pitchFamily="2" charset="2"/>
              <a:buChar char="ü"/>
            </a:pPr>
            <a:r>
              <a:rPr lang="en-GB" b="1" dirty="0">
                <a:solidFill>
                  <a:schemeClr val="accent6">
                    <a:lumMod val="75000"/>
                  </a:schemeClr>
                </a:solidFill>
              </a:rPr>
              <a:t>Endocervix:</a:t>
            </a:r>
            <a:r>
              <a:rPr lang="en-GB" b="1" dirty="0"/>
              <a:t> </a:t>
            </a:r>
            <a:r>
              <a:rPr lang="en-GB" dirty="0"/>
              <a:t>Lined by simple columnar epithelium with compound racemose glands or crypts that are liable to chronic infection. It secretes alkaline cervical mucus.</a:t>
            </a:r>
          </a:p>
          <a:p>
            <a:pPr>
              <a:lnSpc>
                <a:spcPct val="90000"/>
              </a:lnSpc>
              <a:buFont typeface="Wingdings" pitchFamily="2" charset="2"/>
              <a:buChar char="ü"/>
            </a:pPr>
            <a:endParaRPr lang="en-GB" b="1" dirty="0">
              <a:solidFill>
                <a:schemeClr val="accent6">
                  <a:lumMod val="75000"/>
                </a:schemeClr>
              </a:solidFill>
            </a:endParaRPr>
          </a:p>
          <a:p>
            <a:pPr>
              <a:lnSpc>
                <a:spcPct val="90000"/>
              </a:lnSpc>
              <a:buFont typeface="Wingdings" pitchFamily="2" charset="2"/>
              <a:buChar char="ü"/>
            </a:pPr>
            <a:r>
              <a:rPr lang="en-GB" b="1" dirty="0">
                <a:solidFill>
                  <a:schemeClr val="accent6">
                    <a:lumMod val="75000"/>
                  </a:schemeClr>
                </a:solidFill>
              </a:rPr>
              <a:t>Muscle layer: </a:t>
            </a:r>
            <a:r>
              <a:rPr lang="en-GB" dirty="0"/>
              <a:t>Outer longitudinal and inner circular muscles (2 layers only)</a:t>
            </a:r>
            <a:endParaRPr lang="en-GB" b="1" dirty="0"/>
          </a:p>
          <a:p>
            <a:pPr>
              <a:lnSpc>
                <a:spcPct val="90000"/>
              </a:lnSpc>
              <a:buFont typeface="Wingdings" pitchFamily="2" charset="2"/>
              <a:buChar char="ü"/>
            </a:pPr>
            <a:endParaRPr lang="en-GB" b="1" dirty="0">
              <a:solidFill>
                <a:schemeClr val="accent6">
                  <a:lumMod val="75000"/>
                </a:schemeClr>
              </a:solidFill>
            </a:endParaRPr>
          </a:p>
          <a:p>
            <a:pPr>
              <a:lnSpc>
                <a:spcPct val="90000"/>
              </a:lnSpc>
              <a:buFont typeface="Wingdings" pitchFamily="2" charset="2"/>
              <a:buChar char="ü"/>
            </a:pPr>
            <a:r>
              <a:rPr lang="en-GB" b="1" dirty="0">
                <a:solidFill>
                  <a:schemeClr val="accent6">
                    <a:lumMod val="75000"/>
                  </a:schemeClr>
                </a:solidFill>
              </a:rPr>
              <a:t>Ectocervix:</a:t>
            </a:r>
            <a:r>
              <a:rPr lang="en-GB" b="1" dirty="0"/>
              <a:t> </a:t>
            </a:r>
            <a:r>
              <a:rPr lang="en-GB" dirty="0"/>
              <a:t>Formed of stratified squamous epithelium covering the outer portion of the cervix. The junction between squamous and columnar epithelium at the external </a:t>
            </a:r>
            <a:r>
              <a:rPr lang="en-GB" dirty="0" err="1"/>
              <a:t>os</a:t>
            </a:r>
            <a:r>
              <a:rPr lang="en-GB" dirty="0"/>
              <a:t> is either abrupt or it may form a transitional zone 1-3 mm known as the transformation zone.</a:t>
            </a:r>
            <a:endParaRPr lang="en-US" dirty="0"/>
          </a:p>
        </p:txBody>
      </p:sp>
      <p:pic>
        <p:nvPicPr>
          <p:cNvPr id="29701" name="Picture 5" descr="lgfig21_cervsimpcol.jpg (27045 bytes)"/>
          <p:cNvPicPr>
            <a:picLocks noChangeAspect="1" noChangeArrowheads="1"/>
          </p:cNvPicPr>
          <p:nvPr/>
        </p:nvPicPr>
        <p:blipFill>
          <a:blip r:embed="rId2" cstate="print"/>
          <a:srcRect/>
          <a:stretch>
            <a:fillRect/>
          </a:stretch>
        </p:blipFill>
        <p:spPr bwMode="auto">
          <a:xfrm>
            <a:off x="5292725" y="980729"/>
            <a:ext cx="3743771" cy="3103910"/>
          </a:xfrm>
          <a:prstGeom prst="rect">
            <a:avLst/>
          </a:prstGeom>
          <a:noFill/>
        </p:spPr>
      </p:pic>
      <p:pic>
        <p:nvPicPr>
          <p:cNvPr id="29703" name="Picture 7" descr="lgfig22_cervixvag.jpg (28131 bytes)"/>
          <p:cNvPicPr>
            <a:picLocks noChangeAspect="1" noChangeArrowheads="1"/>
          </p:cNvPicPr>
          <p:nvPr/>
        </p:nvPicPr>
        <p:blipFill>
          <a:blip r:embed="rId3" cstate="print"/>
          <a:srcRect/>
          <a:stretch>
            <a:fillRect/>
          </a:stretch>
        </p:blipFill>
        <p:spPr bwMode="auto">
          <a:xfrm>
            <a:off x="5292725" y="4068763"/>
            <a:ext cx="3743771" cy="2600325"/>
          </a:xfrm>
          <a:prstGeom prst="rect">
            <a:avLst/>
          </a:prstGeom>
          <a:noFill/>
        </p:spPr>
      </p:pic>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a:xfrm>
            <a:off x="1028700" y="116632"/>
            <a:ext cx="7200900" cy="2055068"/>
          </a:xfrm>
        </p:spPr>
        <p:txBody>
          <a:bodyPr/>
          <a:lstStyle/>
          <a:p>
            <a:r>
              <a:rPr lang="en-GB" b="1" dirty="0">
                <a:solidFill>
                  <a:schemeClr val="accent6">
                    <a:lumMod val="50000"/>
                  </a:schemeClr>
                </a:solidFill>
              </a:rPr>
              <a:t>Blood Supply 1</a:t>
            </a:r>
            <a:endParaRPr lang="en-US" b="1" dirty="0">
              <a:solidFill>
                <a:schemeClr val="accent6">
                  <a:lumMod val="50000"/>
                </a:schemeClr>
              </a:solidFill>
            </a:endParaRPr>
          </a:p>
        </p:txBody>
      </p:sp>
      <p:sp>
        <p:nvSpPr>
          <p:cNvPr id="30727" name="Rectangle 7"/>
          <p:cNvSpPr>
            <a:spLocks noGrp="1" noChangeArrowheads="1"/>
          </p:cNvSpPr>
          <p:nvPr>
            <p:ph idx="1"/>
          </p:nvPr>
        </p:nvSpPr>
        <p:spPr>
          <a:xfrm>
            <a:off x="457200" y="1052736"/>
            <a:ext cx="4186238" cy="5805264"/>
          </a:xfrm>
        </p:spPr>
        <p:txBody>
          <a:bodyPr>
            <a:normAutofit/>
          </a:bodyPr>
          <a:lstStyle/>
          <a:p>
            <a:pPr>
              <a:buFont typeface="Wingdings" pitchFamily="2" charset="2"/>
              <a:buNone/>
            </a:pPr>
            <a:r>
              <a:rPr lang="en-GB" sz="2400" b="1" dirty="0">
                <a:solidFill>
                  <a:srgbClr val="FD1313"/>
                </a:solidFill>
              </a:rPr>
              <a:t>Arterial supply:</a:t>
            </a:r>
            <a:endParaRPr lang="el-GR" sz="2400" b="1" dirty="0">
              <a:solidFill>
                <a:srgbClr val="FD1313"/>
              </a:solidFill>
            </a:endParaRPr>
          </a:p>
          <a:p>
            <a:r>
              <a:rPr lang="en-GB" sz="2400" dirty="0">
                <a:solidFill>
                  <a:schemeClr val="accent6">
                    <a:lumMod val="50000"/>
                  </a:schemeClr>
                </a:solidFill>
              </a:rPr>
              <a:t>THE UTERINE ARTERIES </a:t>
            </a:r>
          </a:p>
          <a:p>
            <a:pPr lvl="1"/>
            <a:r>
              <a:rPr lang="en-GB" sz="2400" dirty="0"/>
              <a:t>Arise from the anterior division of </a:t>
            </a:r>
            <a:r>
              <a:rPr lang="en-GB" sz="2400" dirty="0">
                <a:solidFill>
                  <a:schemeClr val="tx1"/>
                </a:solidFill>
              </a:rPr>
              <a:t>internal iliac artery. </a:t>
            </a:r>
          </a:p>
          <a:p>
            <a:pPr lvl="1"/>
            <a:r>
              <a:rPr lang="en-GB" sz="2400" dirty="0"/>
              <a:t>in the base of the broad ligament, crossing above the ureter 1/2 an inch lateral to the </a:t>
            </a:r>
            <a:r>
              <a:rPr lang="en-GB" sz="2400" dirty="0" err="1"/>
              <a:t>supravaginal</a:t>
            </a:r>
            <a:r>
              <a:rPr lang="en-GB" sz="2400" dirty="0"/>
              <a:t> cervix.</a:t>
            </a:r>
          </a:p>
          <a:p>
            <a:pPr lvl="1"/>
            <a:endParaRPr lang="en-GB" sz="2400" dirty="0"/>
          </a:p>
          <a:p>
            <a:r>
              <a:rPr lang="en-GB" sz="2400" dirty="0"/>
              <a:t>2 branches:</a:t>
            </a:r>
          </a:p>
          <a:p>
            <a:pPr lvl="1"/>
            <a:r>
              <a:rPr lang="en-GB" sz="2400" dirty="0">
                <a:solidFill>
                  <a:schemeClr val="tx1"/>
                </a:solidFill>
              </a:rPr>
              <a:t>An ascending</a:t>
            </a:r>
          </a:p>
          <a:p>
            <a:pPr lvl="1"/>
            <a:r>
              <a:rPr lang="en-GB" sz="2400" dirty="0">
                <a:solidFill>
                  <a:schemeClr val="tx1"/>
                </a:solidFill>
              </a:rPr>
              <a:t>A descending branch</a:t>
            </a:r>
          </a:p>
        </p:txBody>
      </p:sp>
      <p:pic>
        <p:nvPicPr>
          <p:cNvPr id="30725" name="Picture 5" descr="3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7761" y="116632"/>
            <a:ext cx="4186238" cy="3696543"/>
          </a:xfrm>
          <a:prstGeom prst="rect">
            <a:avLst/>
          </a:prstGeom>
          <a:noFill/>
        </p:spPr>
      </p:pic>
      <p:pic>
        <p:nvPicPr>
          <p:cNvPr id="30729" name="Picture 9" descr="step1"/>
          <p:cNvPicPr>
            <a:picLocks noChangeAspect="1" noChangeArrowheads="1"/>
          </p:cNvPicPr>
          <p:nvPr/>
        </p:nvPicPr>
        <p:blipFill>
          <a:blip r:embed="rId3" cstate="print">
            <a:clrChange>
              <a:clrFrom>
                <a:srgbClr val="FFFFFF"/>
              </a:clrFrom>
              <a:clrTo>
                <a:srgbClr val="FFFFFF">
                  <a:alpha val="0"/>
                </a:srgbClr>
              </a:clrTo>
            </a:clrChange>
          </a:blip>
          <a:srcRect l="2499" t="6734" r="1723" b="16891"/>
          <a:stretch>
            <a:fillRect/>
          </a:stretch>
        </p:blipFill>
        <p:spPr bwMode="auto">
          <a:xfrm>
            <a:off x="5076056" y="4076700"/>
            <a:ext cx="3888432" cy="2664668"/>
          </a:xfrm>
          <a:prstGeom prst="rect">
            <a:avLst/>
          </a:prstGeom>
          <a:noFill/>
        </p:spPr>
      </p:pic>
    </p:spTree>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350px-Gray1170"/>
          <p:cNvPicPr>
            <a:picLocks noChangeAspect="1" noChangeArrowheads="1"/>
          </p:cNvPicPr>
          <p:nvPr/>
        </p:nvPicPr>
        <p:blipFill>
          <a:blip r:embed="rId2" cstate="print"/>
          <a:srcRect/>
          <a:stretch>
            <a:fillRect/>
          </a:stretch>
        </p:blipFill>
        <p:spPr bwMode="auto">
          <a:xfrm>
            <a:off x="4067174" y="980728"/>
            <a:ext cx="4969321" cy="5616624"/>
          </a:xfrm>
          <a:prstGeom prst="rect">
            <a:avLst/>
          </a:prstGeom>
          <a:noFill/>
        </p:spPr>
      </p:pic>
      <p:sp>
        <p:nvSpPr>
          <p:cNvPr id="63493" name="Rectangle 5"/>
          <p:cNvSpPr>
            <a:spLocks noGrp="1" noChangeArrowheads="1"/>
          </p:cNvSpPr>
          <p:nvPr>
            <p:ph type="title"/>
          </p:nvPr>
        </p:nvSpPr>
        <p:spPr>
          <a:xfrm>
            <a:off x="251520" y="116632"/>
            <a:ext cx="8784976" cy="1152128"/>
          </a:xfrm>
        </p:spPr>
        <p:txBody>
          <a:bodyPr/>
          <a:lstStyle/>
          <a:p>
            <a:pPr algn="ctr"/>
            <a:r>
              <a:rPr lang="en-GB" b="1" dirty="0">
                <a:solidFill>
                  <a:schemeClr val="accent6">
                    <a:lumMod val="50000"/>
                  </a:schemeClr>
                </a:solidFill>
              </a:rPr>
              <a:t>Blood Supply 2</a:t>
            </a:r>
            <a:endParaRPr lang="en-US" b="1" dirty="0">
              <a:solidFill>
                <a:schemeClr val="accent6">
                  <a:lumMod val="50000"/>
                </a:schemeClr>
              </a:solidFill>
            </a:endParaRPr>
          </a:p>
        </p:txBody>
      </p:sp>
      <p:sp>
        <p:nvSpPr>
          <p:cNvPr id="63494" name="Rectangle 6"/>
          <p:cNvSpPr>
            <a:spLocks noGrp="1" noChangeArrowheads="1"/>
          </p:cNvSpPr>
          <p:nvPr>
            <p:ph idx="1"/>
          </p:nvPr>
        </p:nvSpPr>
        <p:spPr>
          <a:xfrm>
            <a:off x="457200" y="980728"/>
            <a:ext cx="3538538" cy="5150197"/>
          </a:xfrm>
        </p:spPr>
        <p:txBody>
          <a:bodyPr>
            <a:noAutofit/>
          </a:bodyPr>
          <a:lstStyle/>
          <a:p>
            <a:pPr>
              <a:lnSpc>
                <a:spcPct val="90000"/>
              </a:lnSpc>
            </a:pPr>
            <a:r>
              <a:rPr lang="en-GB" sz="2400" dirty="0">
                <a:solidFill>
                  <a:schemeClr val="tx1"/>
                </a:solidFill>
              </a:rPr>
              <a:t>The ascending branches pass upwards in a tortuous manner parallel to the lateral border of the uterus between the 2 layers of the broad ligament to end by anastomosing with branches of the ovarian arteries near the uterine cornu.</a:t>
            </a:r>
          </a:p>
          <a:p>
            <a:pPr>
              <a:lnSpc>
                <a:spcPct val="90000"/>
              </a:lnSpc>
            </a:pPr>
            <a:r>
              <a:rPr lang="en-GB" sz="2400" dirty="0">
                <a:solidFill>
                  <a:schemeClr val="tx1"/>
                </a:solidFill>
              </a:rPr>
              <a:t>The descending cervical branch </a:t>
            </a:r>
            <a:r>
              <a:rPr lang="en-GB" sz="2400" dirty="0"/>
              <a:t>supplies the lower cervix. </a:t>
            </a:r>
          </a:p>
        </p:txBody>
      </p:sp>
    </p:spTree>
  </p:cSld>
  <p:clrMapOvr>
    <a:masterClrMapping/>
  </p:clrMapOvr>
  <p:transition>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7544" y="0"/>
            <a:ext cx="8676456" cy="2171700"/>
          </a:xfrm>
        </p:spPr>
        <p:txBody>
          <a:bodyPr/>
          <a:lstStyle/>
          <a:p>
            <a:pPr algn="ctr"/>
            <a:r>
              <a:rPr lang="en-GB" b="1" dirty="0">
                <a:solidFill>
                  <a:schemeClr val="accent6">
                    <a:lumMod val="50000"/>
                  </a:schemeClr>
                </a:solidFill>
              </a:rPr>
              <a:t>Blood Supply 3</a:t>
            </a:r>
            <a:endParaRPr lang="en-US" b="1" dirty="0">
              <a:solidFill>
                <a:schemeClr val="accent6">
                  <a:lumMod val="50000"/>
                </a:schemeClr>
              </a:solidFill>
            </a:endParaRPr>
          </a:p>
        </p:txBody>
      </p:sp>
      <p:sp>
        <p:nvSpPr>
          <p:cNvPr id="31749" name="Rectangle 5"/>
          <p:cNvSpPr>
            <a:spLocks noGrp="1" noChangeArrowheads="1"/>
          </p:cNvSpPr>
          <p:nvPr>
            <p:ph idx="1"/>
          </p:nvPr>
        </p:nvSpPr>
        <p:spPr>
          <a:xfrm>
            <a:off x="539552" y="980728"/>
            <a:ext cx="8604448" cy="5877272"/>
          </a:xfrm>
        </p:spPr>
        <p:txBody>
          <a:bodyPr>
            <a:normAutofit/>
          </a:bodyPr>
          <a:lstStyle/>
          <a:p>
            <a:pPr>
              <a:lnSpc>
                <a:spcPct val="80000"/>
              </a:lnSpc>
              <a:buFont typeface="Wingdings" pitchFamily="2" charset="2"/>
              <a:buChar char="Ø"/>
            </a:pPr>
            <a:r>
              <a:rPr lang="en-GB" b="1" dirty="0">
                <a:solidFill>
                  <a:srgbClr val="241AF6"/>
                </a:solidFill>
              </a:rPr>
              <a:t>Venous drainage:</a:t>
            </a:r>
            <a:endParaRPr lang="el-GR" dirty="0">
              <a:solidFill>
                <a:srgbClr val="241AF6"/>
              </a:solidFill>
            </a:endParaRPr>
          </a:p>
          <a:p>
            <a:pPr lvl="1">
              <a:lnSpc>
                <a:spcPct val="80000"/>
              </a:lnSpc>
            </a:pPr>
            <a:r>
              <a:rPr lang="en-GB" dirty="0"/>
              <a:t>Starts as a plexus between the 2 layers of the broad ligament </a:t>
            </a:r>
            <a:r>
              <a:rPr lang="en-GB" dirty="0">
                <a:solidFill>
                  <a:srgbClr val="241AF6"/>
                </a:solidFill>
              </a:rPr>
              <a:t>(Pampiniform plexus)</a:t>
            </a:r>
            <a:r>
              <a:rPr lang="en-GB" dirty="0"/>
              <a:t> that </a:t>
            </a:r>
            <a:r>
              <a:rPr lang="en-GB" dirty="0">
                <a:solidFill>
                  <a:schemeClr val="tx1"/>
                </a:solidFill>
              </a:rPr>
              <a:t>communicate with the vesical plexus and drains into the uterine and ovarian veins.</a:t>
            </a:r>
          </a:p>
          <a:p>
            <a:pPr marL="530352" lvl="1" indent="0">
              <a:lnSpc>
                <a:spcPct val="80000"/>
              </a:lnSpc>
              <a:buNone/>
            </a:pPr>
            <a:endParaRPr lang="en-GB" dirty="0"/>
          </a:p>
          <a:p>
            <a:pPr>
              <a:lnSpc>
                <a:spcPct val="80000"/>
              </a:lnSpc>
              <a:buFont typeface="Wingdings" pitchFamily="2" charset="2"/>
              <a:buChar char="Ø"/>
            </a:pPr>
            <a:r>
              <a:rPr lang="en-GB" b="1" dirty="0"/>
              <a:t>Lymphatic drainage:</a:t>
            </a:r>
          </a:p>
          <a:p>
            <a:pPr marL="0" indent="0">
              <a:lnSpc>
                <a:spcPct val="80000"/>
              </a:lnSpc>
              <a:buNone/>
            </a:pPr>
            <a:endParaRPr lang="en-GB" i="1" dirty="0"/>
          </a:p>
          <a:p>
            <a:pPr lvl="1">
              <a:lnSpc>
                <a:spcPct val="80000"/>
              </a:lnSpc>
            </a:pPr>
            <a:r>
              <a:rPr lang="en-GB" dirty="0">
                <a:solidFill>
                  <a:srgbClr val="241AF6"/>
                </a:solidFill>
              </a:rPr>
              <a:t>Fundus:</a:t>
            </a:r>
            <a:r>
              <a:rPr lang="en-GB" b="1" dirty="0"/>
              <a:t> </a:t>
            </a:r>
            <a:r>
              <a:rPr lang="en-GB" dirty="0"/>
              <a:t>To the </a:t>
            </a:r>
            <a:r>
              <a:rPr lang="en-GB" b="1" dirty="0"/>
              <a:t>para-aortic lymph nodes</a:t>
            </a:r>
            <a:r>
              <a:rPr lang="en-GB" dirty="0"/>
              <a:t> via ovarian vessels.</a:t>
            </a:r>
          </a:p>
          <a:p>
            <a:pPr lvl="1">
              <a:lnSpc>
                <a:spcPct val="80000"/>
              </a:lnSpc>
            </a:pPr>
            <a:r>
              <a:rPr lang="en-GB" dirty="0">
                <a:solidFill>
                  <a:srgbClr val="241AF6"/>
                </a:solidFill>
              </a:rPr>
              <a:t>Cornu</a:t>
            </a:r>
            <a:r>
              <a:rPr lang="en-GB" dirty="0"/>
              <a:t>:</a:t>
            </a:r>
            <a:r>
              <a:rPr lang="en-GB" b="1" dirty="0"/>
              <a:t> </a:t>
            </a:r>
            <a:r>
              <a:rPr lang="en-GB" dirty="0"/>
              <a:t>To the </a:t>
            </a:r>
            <a:r>
              <a:rPr lang="en-GB" b="1" dirty="0"/>
              <a:t>superficial inguinal lymph nodes </a:t>
            </a:r>
            <a:r>
              <a:rPr lang="en-GB" dirty="0"/>
              <a:t>via lymphatics of the round ligament. </a:t>
            </a:r>
          </a:p>
          <a:p>
            <a:pPr lvl="1">
              <a:lnSpc>
                <a:spcPct val="80000"/>
              </a:lnSpc>
            </a:pPr>
            <a:r>
              <a:rPr lang="en-GB" dirty="0">
                <a:solidFill>
                  <a:srgbClr val="241AF6"/>
                </a:solidFill>
              </a:rPr>
              <a:t>Body</a:t>
            </a:r>
            <a:r>
              <a:rPr lang="en-GB" dirty="0"/>
              <a:t>:</a:t>
            </a:r>
            <a:r>
              <a:rPr lang="en-GB" b="1" dirty="0"/>
              <a:t> </a:t>
            </a:r>
            <a:r>
              <a:rPr lang="en-GB" dirty="0"/>
              <a:t>To the </a:t>
            </a:r>
            <a:r>
              <a:rPr lang="en-GB" b="1" dirty="0"/>
              <a:t>internal then external iliac lymph nodes </a:t>
            </a:r>
            <a:r>
              <a:rPr lang="en-GB" dirty="0"/>
              <a:t>via the uterine vessels.</a:t>
            </a:r>
          </a:p>
          <a:p>
            <a:pPr lvl="1">
              <a:lnSpc>
                <a:spcPct val="80000"/>
              </a:lnSpc>
            </a:pPr>
            <a:r>
              <a:rPr lang="en-GB" dirty="0">
                <a:solidFill>
                  <a:srgbClr val="241AF6"/>
                </a:solidFill>
              </a:rPr>
              <a:t>Isthmus</a:t>
            </a:r>
            <a:r>
              <a:rPr lang="en-GB" dirty="0"/>
              <a:t>:</a:t>
            </a:r>
            <a:r>
              <a:rPr lang="en-GB" b="1" dirty="0"/>
              <a:t> </a:t>
            </a:r>
            <a:r>
              <a:rPr lang="en-GB" dirty="0"/>
              <a:t>As that of the cervix.</a:t>
            </a:r>
          </a:p>
          <a:p>
            <a:pPr lvl="1">
              <a:lnSpc>
                <a:spcPct val="80000"/>
              </a:lnSpc>
            </a:pPr>
            <a:r>
              <a:rPr lang="en-GB" dirty="0">
                <a:solidFill>
                  <a:srgbClr val="241AF6"/>
                </a:solidFill>
              </a:rPr>
              <a:t>Cervix</a:t>
            </a:r>
            <a:r>
              <a:rPr lang="en-GB" dirty="0"/>
              <a:t>:</a:t>
            </a:r>
            <a:r>
              <a:rPr lang="en-GB" b="1" dirty="0"/>
              <a:t> </a:t>
            </a:r>
            <a:r>
              <a:rPr lang="en-GB" dirty="0"/>
              <a:t>Two groups of lymphatics:</a:t>
            </a:r>
          </a:p>
          <a:p>
            <a:pPr lvl="1">
              <a:lnSpc>
                <a:spcPct val="80000"/>
              </a:lnSpc>
              <a:buFont typeface="Wingdings" pitchFamily="2" charset="2"/>
              <a:buChar char="ü"/>
            </a:pPr>
            <a:r>
              <a:rPr lang="en-GB" dirty="0">
                <a:solidFill>
                  <a:srgbClr val="241AF6"/>
                </a:solidFill>
              </a:rPr>
              <a:t>Primary groups</a:t>
            </a:r>
            <a:r>
              <a:rPr lang="en-GB" dirty="0"/>
              <a:t>: Paracervical, parametrial, obturator, internal and external iliac nodes.</a:t>
            </a:r>
          </a:p>
          <a:p>
            <a:pPr lvl="1">
              <a:lnSpc>
                <a:spcPct val="80000"/>
              </a:lnSpc>
              <a:buFont typeface="Wingdings" pitchFamily="2" charset="2"/>
              <a:buChar char="ü"/>
            </a:pPr>
            <a:r>
              <a:rPr lang="en-GB" dirty="0">
                <a:solidFill>
                  <a:srgbClr val="241AF6"/>
                </a:solidFill>
              </a:rPr>
              <a:t>Secondary groups</a:t>
            </a:r>
            <a:r>
              <a:rPr lang="en-GB" dirty="0"/>
              <a:t>: Common iliac, para-aortic, and lateral sacral lymph nodes.</a:t>
            </a:r>
            <a:endParaRPr lang="en-US" dirty="0"/>
          </a:p>
        </p:txBody>
      </p:sp>
    </p:spTree>
  </p:cSld>
  <p:clrMapOvr>
    <a:masterClrMapping/>
  </p:clrMapOvr>
  <p:transition>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683568" y="116632"/>
            <a:ext cx="8460432" cy="1296144"/>
          </a:xfrm>
        </p:spPr>
        <p:txBody>
          <a:bodyPr/>
          <a:lstStyle/>
          <a:p>
            <a:pPr algn="ctr"/>
            <a:r>
              <a:rPr lang="en-GB" b="1" dirty="0">
                <a:solidFill>
                  <a:schemeClr val="accent6">
                    <a:lumMod val="50000"/>
                  </a:schemeClr>
                </a:solidFill>
              </a:rPr>
              <a:t>Nerve supply of the uterus</a:t>
            </a:r>
            <a:endParaRPr lang="en-US" b="1" dirty="0">
              <a:solidFill>
                <a:schemeClr val="accent6">
                  <a:lumMod val="50000"/>
                </a:schemeClr>
              </a:solidFill>
            </a:endParaRPr>
          </a:p>
        </p:txBody>
      </p:sp>
      <p:sp>
        <p:nvSpPr>
          <p:cNvPr id="33797" name="Rectangle 5"/>
          <p:cNvSpPr>
            <a:spLocks noGrp="1" noChangeArrowheads="1"/>
          </p:cNvSpPr>
          <p:nvPr>
            <p:ph idx="1"/>
          </p:nvPr>
        </p:nvSpPr>
        <p:spPr>
          <a:xfrm>
            <a:off x="683568" y="1268760"/>
            <a:ext cx="8280920" cy="5472608"/>
          </a:xfrm>
        </p:spPr>
        <p:txBody>
          <a:bodyPr>
            <a:normAutofit lnSpcReduction="10000"/>
          </a:bodyPr>
          <a:lstStyle/>
          <a:p>
            <a:pPr>
              <a:lnSpc>
                <a:spcPct val="90000"/>
              </a:lnSpc>
              <a:buFont typeface="Wingdings" pitchFamily="2" charset="2"/>
              <a:buChar char="Ø"/>
            </a:pPr>
            <a:r>
              <a:rPr lang="en-GB" sz="2400" dirty="0"/>
              <a:t>The cervix and body are relatively insensitive to touch, cutting and burning. </a:t>
            </a:r>
          </a:p>
          <a:p>
            <a:pPr marL="0" indent="0">
              <a:lnSpc>
                <a:spcPct val="90000"/>
              </a:lnSpc>
              <a:buNone/>
            </a:pPr>
            <a:endParaRPr lang="en-GB" sz="2400" dirty="0"/>
          </a:p>
          <a:p>
            <a:pPr>
              <a:lnSpc>
                <a:spcPct val="90000"/>
              </a:lnSpc>
              <a:buFont typeface="Wingdings" pitchFamily="2" charset="2"/>
              <a:buChar char="Ø"/>
            </a:pPr>
            <a:r>
              <a:rPr lang="en-GB" sz="2400" dirty="0"/>
              <a:t>The cervix is sensitive to dilatation and the body is sensitive to distension.</a:t>
            </a:r>
          </a:p>
          <a:p>
            <a:pPr marL="0" indent="0">
              <a:lnSpc>
                <a:spcPct val="90000"/>
              </a:lnSpc>
              <a:buNone/>
            </a:pPr>
            <a:endParaRPr lang="en-GB" sz="2400" dirty="0"/>
          </a:p>
          <a:p>
            <a:pPr>
              <a:lnSpc>
                <a:spcPct val="90000"/>
              </a:lnSpc>
              <a:buFont typeface="Wingdings" pitchFamily="2" charset="2"/>
              <a:buChar char="Ø"/>
            </a:pPr>
            <a:r>
              <a:rPr lang="en-GB" sz="2400" dirty="0"/>
              <a:t>Innervations </a:t>
            </a:r>
          </a:p>
          <a:p>
            <a:pPr lvl="1">
              <a:lnSpc>
                <a:spcPct val="90000"/>
              </a:lnSpc>
            </a:pPr>
            <a:r>
              <a:rPr lang="en-GB" sz="2400" dirty="0"/>
              <a:t>Parasympathetic form S2,3,4</a:t>
            </a:r>
          </a:p>
          <a:p>
            <a:pPr lvl="1">
              <a:lnSpc>
                <a:spcPct val="90000"/>
              </a:lnSpc>
            </a:pPr>
            <a:r>
              <a:rPr lang="en-GB" sz="2400" dirty="0"/>
              <a:t>Sympathetic from:</a:t>
            </a:r>
          </a:p>
          <a:p>
            <a:pPr lvl="2">
              <a:lnSpc>
                <a:spcPct val="90000"/>
              </a:lnSpc>
            </a:pPr>
            <a:r>
              <a:rPr lang="en-GB" sz="2400" dirty="0"/>
              <a:t>T5 and T6 (motor) </a:t>
            </a:r>
          </a:p>
          <a:p>
            <a:pPr lvl="2">
              <a:lnSpc>
                <a:spcPct val="90000"/>
              </a:lnSpc>
            </a:pPr>
            <a:r>
              <a:rPr lang="en-GB" sz="2400" dirty="0"/>
              <a:t>T10, T11, T12, and L1 (sensory). </a:t>
            </a:r>
          </a:p>
          <a:p>
            <a:pPr lvl="2">
              <a:lnSpc>
                <a:spcPct val="90000"/>
              </a:lnSpc>
            </a:pPr>
            <a:endParaRPr lang="en-GB" sz="2400" dirty="0"/>
          </a:p>
          <a:p>
            <a:pPr>
              <a:lnSpc>
                <a:spcPct val="90000"/>
              </a:lnSpc>
              <a:buFont typeface="Wingdings" pitchFamily="2" charset="2"/>
              <a:buChar char="Ø"/>
            </a:pPr>
            <a:r>
              <a:rPr lang="en-GB" sz="2400" dirty="0"/>
              <a:t>Both reach the uterus through branches of </a:t>
            </a:r>
            <a:r>
              <a:rPr lang="en-GB" sz="2400" b="1" dirty="0"/>
              <a:t>inferior hypogastric plexus.</a:t>
            </a:r>
            <a:r>
              <a:rPr lang="en-US" sz="2400" b="1" dirty="0"/>
              <a:t> </a:t>
            </a:r>
          </a:p>
        </p:txBody>
      </p:sp>
    </p:spTree>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28700" y="188640"/>
            <a:ext cx="8007796" cy="1983060"/>
          </a:xfrm>
        </p:spPr>
        <p:txBody>
          <a:bodyPr/>
          <a:lstStyle/>
          <a:p>
            <a:pPr algn="ctr"/>
            <a:r>
              <a:rPr lang="en-GB" b="1" dirty="0">
                <a:solidFill>
                  <a:schemeClr val="accent6">
                    <a:lumMod val="50000"/>
                  </a:schemeClr>
                </a:solidFill>
              </a:rPr>
              <a:t>THE FALLOPIAN TUBE 1</a:t>
            </a:r>
            <a:endParaRPr lang="en-US" b="1" dirty="0">
              <a:solidFill>
                <a:schemeClr val="accent6">
                  <a:lumMod val="50000"/>
                </a:schemeClr>
              </a:solidFill>
            </a:endParaRPr>
          </a:p>
        </p:txBody>
      </p:sp>
      <p:sp>
        <p:nvSpPr>
          <p:cNvPr id="34819" name="Rectangle 3"/>
          <p:cNvSpPr>
            <a:spLocks noGrp="1" noChangeArrowheads="1"/>
          </p:cNvSpPr>
          <p:nvPr>
            <p:ph idx="1"/>
          </p:nvPr>
        </p:nvSpPr>
        <p:spPr>
          <a:xfrm>
            <a:off x="457200" y="1268760"/>
            <a:ext cx="8579296" cy="5589240"/>
          </a:xfrm>
        </p:spPr>
        <p:txBody>
          <a:bodyPr>
            <a:normAutofit/>
          </a:bodyPr>
          <a:lstStyle/>
          <a:p>
            <a:pPr>
              <a:buFont typeface="Wingdings" pitchFamily="2" charset="2"/>
              <a:buChar char="Ø"/>
            </a:pPr>
            <a:r>
              <a:rPr lang="en-GB" sz="2400" dirty="0">
                <a:solidFill>
                  <a:schemeClr val="tx1"/>
                </a:solidFill>
              </a:rPr>
              <a:t>2 tortuous tubes (10 cm in length) lie in the free upper part of the broad ligament. </a:t>
            </a:r>
          </a:p>
          <a:p>
            <a:pPr>
              <a:buFont typeface="Wingdings" pitchFamily="2" charset="2"/>
              <a:buChar char="Ø"/>
            </a:pPr>
            <a:endParaRPr lang="en-GB" sz="2400" dirty="0">
              <a:solidFill>
                <a:schemeClr val="tx1"/>
              </a:solidFill>
            </a:endParaRPr>
          </a:p>
          <a:p>
            <a:pPr>
              <a:buFont typeface="Wingdings" pitchFamily="2" charset="2"/>
              <a:buChar char="Ø"/>
            </a:pPr>
            <a:r>
              <a:rPr lang="en-GB" sz="2400" dirty="0">
                <a:solidFill>
                  <a:schemeClr val="tx1"/>
                </a:solidFill>
              </a:rPr>
              <a:t>They blend medially with the cornu of the uterus </a:t>
            </a:r>
          </a:p>
          <a:p>
            <a:pPr>
              <a:buFont typeface="Wingdings" pitchFamily="2" charset="2"/>
              <a:buChar char="Ø"/>
            </a:pPr>
            <a:endParaRPr lang="en-GB" sz="2400" dirty="0">
              <a:solidFill>
                <a:schemeClr val="tx1"/>
              </a:solidFill>
            </a:endParaRPr>
          </a:p>
          <a:p>
            <a:pPr>
              <a:buFont typeface="Wingdings" pitchFamily="2" charset="2"/>
              <a:buChar char="Ø"/>
            </a:pPr>
            <a:r>
              <a:rPr lang="en-GB" sz="2400" dirty="0">
                <a:solidFill>
                  <a:schemeClr val="tx1"/>
                </a:solidFill>
              </a:rPr>
              <a:t>Laterally their free outer end curves backwards towards the ovary. </a:t>
            </a:r>
          </a:p>
          <a:p>
            <a:pPr>
              <a:buFont typeface="Wingdings" pitchFamily="2" charset="2"/>
              <a:buChar char="Ø"/>
            </a:pPr>
            <a:endParaRPr lang="en-GB" sz="2400" dirty="0">
              <a:solidFill>
                <a:schemeClr val="tx1"/>
              </a:solidFill>
            </a:endParaRPr>
          </a:p>
          <a:p>
            <a:pPr>
              <a:buFont typeface="Wingdings" pitchFamily="2" charset="2"/>
              <a:buChar char="Ø"/>
            </a:pPr>
            <a:r>
              <a:rPr lang="en-GB" sz="2400" dirty="0">
                <a:solidFill>
                  <a:schemeClr val="tx1"/>
                </a:solidFill>
              </a:rPr>
              <a:t>Their lumen communicates between the uterine and the peritoneal cavities. </a:t>
            </a:r>
          </a:p>
        </p:txBody>
      </p:sp>
    </p:spTree>
  </p:cSld>
  <p:clrMapOvr>
    <a:masterClrMapping/>
  </p:clrMapOvr>
  <p:transition>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21131F-09D4-14D5-7FF9-264F9F022296}"/>
              </a:ext>
            </a:extLst>
          </p:cNvPr>
          <p:cNvSpPr>
            <a:spLocks noGrp="1"/>
          </p:cNvSpPr>
          <p:nvPr>
            <p:ph type="title"/>
          </p:nvPr>
        </p:nvSpPr>
        <p:spPr>
          <a:xfrm>
            <a:off x="539551" y="188641"/>
            <a:ext cx="8483361" cy="432048"/>
          </a:xfrm>
        </p:spPr>
        <p:txBody>
          <a:bodyPr>
            <a:noAutofit/>
          </a:bodyPr>
          <a:lstStyle/>
          <a:p>
            <a:pPr algn="ctr"/>
            <a:r>
              <a:rPr lang="de-CH" sz="3200" b="1" dirty="0">
                <a:solidFill>
                  <a:schemeClr val="accent6">
                    <a:lumMod val="50000"/>
                  </a:schemeClr>
                </a:solidFill>
              </a:rPr>
              <a:t>Uterine </a:t>
            </a:r>
            <a:r>
              <a:rPr lang="de-CH" sz="3200" b="1" dirty="0" err="1">
                <a:solidFill>
                  <a:schemeClr val="accent6">
                    <a:lumMod val="50000"/>
                  </a:schemeClr>
                </a:solidFill>
              </a:rPr>
              <a:t>tube</a:t>
            </a:r>
            <a:r>
              <a:rPr lang="de-CH" sz="3200" b="1" dirty="0">
                <a:solidFill>
                  <a:schemeClr val="accent6">
                    <a:lumMod val="50000"/>
                  </a:schemeClr>
                </a:solidFill>
              </a:rPr>
              <a:t>, </a:t>
            </a:r>
            <a:r>
              <a:rPr lang="de-CH" sz="3200" b="1" dirty="0" err="1">
                <a:solidFill>
                  <a:schemeClr val="accent6">
                    <a:lumMod val="50000"/>
                  </a:schemeClr>
                </a:solidFill>
              </a:rPr>
              <a:t>fimbriae</a:t>
            </a:r>
            <a:r>
              <a:rPr lang="de-CH" sz="3200" b="1" dirty="0">
                <a:solidFill>
                  <a:schemeClr val="accent6">
                    <a:lumMod val="50000"/>
                  </a:schemeClr>
                </a:solidFill>
              </a:rPr>
              <a:t>, </a:t>
            </a:r>
            <a:r>
              <a:rPr lang="de-CH" sz="3200" b="1" dirty="0" err="1">
                <a:solidFill>
                  <a:schemeClr val="accent6">
                    <a:lumMod val="50000"/>
                  </a:schemeClr>
                </a:solidFill>
              </a:rPr>
              <a:t>infundibulum</a:t>
            </a:r>
            <a:r>
              <a:rPr lang="de-CH" sz="3200" b="1" dirty="0">
                <a:solidFill>
                  <a:schemeClr val="accent6">
                    <a:lumMod val="50000"/>
                  </a:schemeClr>
                </a:solidFill>
              </a:rPr>
              <a:t>, </a:t>
            </a:r>
            <a:r>
              <a:rPr lang="de-CH" sz="3200" b="1" dirty="0" err="1">
                <a:solidFill>
                  <a:schemeClr val="accent6">
                    <a:lumMod val="50000"/>
                  </a:schemeClr>
                </a:solidFill>
              </a:rPr>
              <a:t>ampulla</a:t>
            </a:r>
            <a:r>
              <a:rPr lang="de-CH" sz="3200" b="1" dirty="0">
                <a:solidFill>
                  <a:schemeClr val="accent6">
                    <a:lumMod val="50000"/>
                  </a:schemeClr>
                </a:solidFill>
              </a:rPr>
              <a:t>,  </a:t>
            </a:r>
            <a:r>
              <a:rPr lang="de-CH" sz="3200" b="1" dirty="0" err="1">
                <a:solidFill>
                  <a:schemeClr val="accent6">
                    <a:lumMod val="50000"/>
                  </a:schemeClr>
                </a:solidFill>
              </a:rPr>
              <a:t>isthmus</a:t>
            </a:r>
            <a:r>
              <a:rPr lang="de-CH" sz="3200" b="1" dirty="0">
                <a:solidFill>
                  <a:schemeClr val="accent6">
                    <a:lumMod val="50000"/>
                  </a:schemeClr>
                </a:solidFill>
              </a:rPr>
              <a:t>, uterine </a:t>
            </a:r>
            <a:r>
              <a:rPr lang="de-CH" sz="3200" b="1" dirty="0" err="1">
                <a:solidFill>
                  <a:schemeClr val="accent6">
                    <a:lumMod val="50000"/>
                  </a:schemeClr>
                </a:solidFill>
              </a:rPr>
              <a:t>ostium</a:t>
            </a:r>
            <a:endParaRPr lang="el-GR" sz="3200" b="1" dirty="0">
              <a:solidFill>
                <a:schemeClr val="accent6">
                  <a:lumMod val="50000"/>
                </a:schemeClr>
              </a:solidFill>
            </a:endParaRPr>
          </a:p>
        </p:txBody>
      </p:sp>
      <p:pic>
        <p:nvPicPr>
          <p:cNvPr id="6146" name="Picture 2" descr="Uterine tube (Tuba uterina); Image: Samantha Zimmerman">
            <a:extLst>
              <a:ext uri="{FF2B5EF4-FFF2-40B4-BE49-F238E27FC236}">
                <a16:creationId xmlns:a16="http://schemas.microsoft.com/office/drawing/2014/main" id="{D7B6D7FA-A9AB-67AB-9305-1D21DE7E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8" y="1340768"/>
            <a:ext cx="2952328" cy="28529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mbriae of uterine tube (Fimbriae tubae uterinae); Image: Samantha Zimmerman">
            <a:extLst>
              <a:ext uri="{FF2B5EF4-FFF2-40B4-BE49-F238E27FC236}">
                <a16:creationId xmlns:a16="http://schemas.microsoft.com/office/drawing/2014/main" id="{42D28B9F-1EEF-7D8A-432E-050128E72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257" y="1348372"/>
            <a:ext cx="3037919" cy="28529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nfundibulum of uterine tube (Infundibulum tubae uterinae); Image: Samantha Zimmerman">
            <a:extLst>
              <a:ext uri="{FF2B5EF4-FFF2-40B4-BE49-F238E27FC236}">
                <a16:creationId xmlns:a16="http://schemas.microsoft.com/office/drawing/2014/main" id="{FFBEEFED-2BD6-68C3-1AED-72AEF41D279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3785" y="1340768"/>
            <a:ext cx="2783954" cy="28605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mpulla of uterine tube (Ampulla tubae uterinae); Image: Samantha Zimmerman">
            <a:extLst>
              <a:ext uri="{FF2B5EF4-FFF2-40B4-BE49-F238E27FC236}">
                <a16:creationId xmlns:a16="http://schemas.microsoft.com/office/drawing/2014/main" id="{F963BC5B-7C7C-71B8-AFB0-1ACCEC31A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01" y="4342792"/>
            <a:ext cx="2952328" cy="234888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sthmus of uterine tube (Isthmus tubae uterinae); Image: Samantha Zimmerman">
            <a:extLst>
              <a:ext uri="{FF2B5EF4-FFF2-40B4-BE49-F238E27FC236}">
                <a16:creationId xmlns:a16="http://schemas.microsoft.com/office/drawing/2014/main" id="{63C38D14-5B3C-9429-7D20-4F568D4DE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256" y="4342792"/>
            <a:ext cx="3125529" cy="251520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Uterine ostium of uterine tube (Ostium uterinum tubae uterinae); Image: Samantha Zimmerman">
            <a:extLst>
              <a:ext uri="{FF2B5EF4-FFF2-40B4-BE49-F238E27FC236}">
                <a16:creationId xmlns:a16="http://schemas.microsoft.com/office/drawing/2014/main" id="{705C2333-9FBC-0717-E4E5-4566BB03B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6812" y="4342792"/>
            <a:ext cx="2756100" cy="251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4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B28142-220B-B560-F90A-2F931E0BF202}"/>
              </a:ext>
            </a:extLst>
          </p:cNvPr>
          <p:cNvSpPr>
            <a:spLocks noGrp="1"/>
          </p:cNvSpPr>
          <p:nvPr>
            <p:ph type="title"/>
          </p:nvPr>
        </p:nvSpPr>
        <p:spPr>
          <a:xfrm>
            <a:off x="611560" y="188640"/>
            <a:ext cx="8280920" cy="801960"/>
          </a:xfrm>
        </p:spPr>
        <p:txBody>
          <a:bodyPr>
            <a:normAutofit/>
          </a:bodyPr>
          <a:lstStyle/>
          <a:p>
            <a:pPr algn="ctr"/>
            <a:r>
              <a:rPr lang="de-CH" sz="3200" b="1" dirty="0" err="1">
                <a:solidFill>
                  <a:schemeClr val="accent6">
                    <a:lumMod val="50000"/>
                  </a:schemeClr>
                </a:solidFill>
              </a:rPr>
              <a:t>Urinary</a:t>
            </a:r>
            <a:r>
              <a:rPr lang="de-CH" sz="3200" b="1" dirty="0">
                <a:solidFill>
                  <a:schemeClr val="accent6">
                    <a:lumMod val="50000"/>
                  </a:schemeClr>
                </a:solidFill>
              </a:rPr>
              <a:t> </a:t>
            </a:r>
            <a:r>
              <a:rPr lang="de-CH" sz="3200" b="1" dirty="0" err="1">
                <a:solidFill>
                  <a:schemeClr val="accent6">
                    <a:lumMod val="50000"/>
                  </a:schemeClr>
                </a:solidFill>
              </a:rPr>
              <a:t>bladder</a:t>
            </a:r>
            <a:r>
              <a:rPr lang="de-CH" sz="3200" b="1" dirty="0">
                <a:solidFill>
                  <a:schemeClr val="accent6">
                    <a:lumMod val="50000"/>
                  </a:schemeClr>
                </a:solidFill>
              </a:rPr>
              <a:t>, </a:t>
            </a:r>
            <a:r>
              <a:rPr lang="de-CH" sz="3200" b="1" dirty="0" err="1">
                <a:solidFill>
                  <a:schemeClr val="accent6">
                    <a:lumMod val="50000"/>
                  </a:schemeClr>
                </a:solidFill>
              </a:rPr>
              <a:t>ureters</a:t>
            </a:r>
            <a:r>
              <a:rPr lang="de-CH" sz="3200" b="1" dirty="0">
                <a:solidFill>
                  <a:schemeClr val="accent6">
                    <a:lumMod val="50000"/>
                  </a:schemeClr>
                </a:solidFill>
              </a:rPr>
              <a:t>, </a:t>
            </a:r>
            <a:r>
              <a:rPr lang="de-CH" sz="3200" b="1" dirty="0" err="1">
                <a:solidFill>
                  <a:schemeClr val="accent6">
                    <a:lumMod val="50000"/>
                  </a:schemeClr>
                </a:solidFill>
              </a:rPr>
              <a:t>ovary</a:t>
            </a:r>
            <a:r>
              <a:rPr lang="de-CH" sz="3200" b="1" dirty="0">
                <a:solidFill>
                  <a:schemeClr val="accent6">
                    <a:lumMod val="50000"/>
                  </a:schemeClr>
                </a:solidFill>
              </a:rPr>
              <a:t>, rectum</a:t>
            </a:r>
            <a:endParaRPr lang="el-GR" sz="3200" b="1" dirty="0">
              <a:solidFill>
                <a:schemeClr val="accent6">
                  <a:lumMod val="50000"/>
                </a:schemeClr>
              </a:solidFill>
            </a:endParaRPr>
          </a:p>
        </p:txBody>
      </p:sp>
      <p:pic>
        <p:nvPicPr>
          <p:cNvPr id="4098" name="Picture 2" descr="Urinary bladder (Vesica urinaria); Image: Irina Münstermann">
            <a:extLst>
              <a:ext uri="{FF2B5EF4-FFF2-40B4-BE49-F238E27FC236}">
                <a16:creationId xmlns:a16="http://schemas.microsoft.com/office/drawing/2014/main" id="{BE3F7CC3-CB3D-916D-288C-E70988DBC4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67898"/>
            <a:ext cx="2880320" cy="26093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rinary bladder (Vesica urinaria); Image: Irina Münstermann">
            <a:extLst>
              <a:ext uri="{FF2B5EF4-FFF2-40B4-BE49-F238E27FC236}">
                <a16:creationId xmlns:a16="http://schemas.microsoft.com/office/drawing/2014/main" id="{C97E5542-6A0B-A294-4107-C113FA3D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716" y="967898"/>
            <a:ext cx="3059462" cy="26008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ght ureter (Ureter dexter); Image: Irina Münstermann">
            <a:extLst>
              <a:ext uri="{FF2B5EF4-FFF2-40B4-BE49-F238E27FC236}">
                <a16:creationId xmlns:a16="http://schemas.microsoft.com/office/drawing/2014/main" id="{CE1E0FC0-9A3A-90B6-97C4-1473B3EE2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070" y="972163"/>
            <a:ext cx="2852936" cy="26008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elvic part of ureter (Pars pelvica ureteris); Image: Irina Münstermann">
            <a:extLst>
              <a:ext uri="{FF2B5EF4-FFF2-40B4-BE49-F238E27FC236}">
                <a16:creationId xmlns:a16="http://schemas.microsoft.com/office/drawing/2014/main" id="{C9CFC717-63B6-387D-E198-F92379C80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573016"/>
            <a:ext cx="288032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Ovary (Ovarium); Image: Irina Münstermann">
            <a:extLst>
              <a:ext uri="{FF2B5EF4-FFF2-40B4-BE49-F238E27FC236}">
                <a16:creationId xmlns:a16="http://schemas.microsoft.com/office/drawing/2014/main" id="{7569C61A-21BB-7EEB-61DC-D045C417A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1270" y="3583814"/>
            <a:ext cx="288032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ctum; Image: Irina Münstermann">
            <a:extLst>
              <a:ext uri="{FF2B5EF4-FFF2-40B4-BE49-F238E27FC236}">
                <a16:creationId xmlns:a16="http://schemas.microsoft.com/office/drawing/2014/main" id="{9FAB928F-D23A-DA7B-5880-1EBD244724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038" y="3577281"/>
            <a:ext cx="314096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58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11560" y="114301"/>
            <a:ext cx="8564190" cy="2057399"/>
          </a:xfrm>
        </p:spPr>
        <p:txBody>
          <a:bodyPr>
            <a:normAutofit/>
          </a:bodyPr>
          <a:lstStyle/>
          <a:p>
            <a:pPr algn="ctr"/>
            <a:r>
              <a:rPr lang="en-GB" sz="4000" b="1" dirty="0">
                <a:solidFill>
                  <a:schemeClr val="accent6">
                    <a:lumMod val="50000"/>
                  </a:schemeClr>
                </a:solidFill>
              </a:rPr>
              <a:t>THE FALLOPIAN TUBE 2</a:t>
            </a:r>
            <a:endParaRPr lang="en-US" sz="4000" b="1" dirty="0">
              <a:solidFill>
                <a:schemeClr val="accent6">
                  <a:lumMod val="50000"/>
                </a:schemeClr>
              </a:solidFill>
            </a:endParaRPr>
          </a:p>
        </p:txBody>
      </p:sp>
      <p:sp>
        <p:nvSpPr>
          <p:cNvPr id="65539" name="Rectangle 3"/>
          <p:cNvSpPr>
            <a:spLocks noGrp="1" noChangeArrowheads="1"/>
          </p:cNvSpPr>
          <p:nvPr>
            <p:ph idx="1"/>
          </p:nvPr>
        </p:nvSpPr>
        <p:spPr>
          <a:xfrm>
            <a:off x="457200" y="1484313"/>
            <a:ext cx="3251200" cy="3124200"/>
          </a:xfrm>
        </p:spPr>
        <p:txBody>
          <a:bodyPr/>
          <a:lstStyle/>
          <a:p>
            <a:r>
              <a:rPr lang="en-GB" sz="2000" dirty="0">
                <a:solidFill>
                  <a:schemeClr val="tx1"/>
                </a:solidFill>
              </a:rPr>
              <a:t>4 parts</a:t>
            </a:r>
          </a:p>
          <a:p>
            <a:pPr lvl="1">
              <a:buFont typeface="Wingdings" pitchFamily="2" charset="2"/>
              <a:buChar char="Ø"/>
            </a:pPr>
            <a:r>
              <a:rPr lang="en-GB" sz="2000" dirty="0">
                <a:solidFill>
                  <a:srgbClr val="241AF6"/>
                </a:solidFill>
              </a:rPr>
              <a:t>1. Interstitial part (1 cm):</a:t>
            </a:r>
            <a:r>
              <a:rPr lang="en-GB" sz="2000" dirty="0">
                <a:solidFill>
                  <a:schemeClr val="tx1"/>
                </a:solidFill>
              </a:rPr>
              <a:t> pierces the uterine wall, very narrow, no peritoneal covering, no outer longitudinal muscles.</a:t>
            </a:r>
          </a:p>
        </p:txBody>
      </p:sp>
      <p:pic>
        <p:nvPicPr>
          <p:cNvPr id="65540" name="Picture 4" descr="fallopian tube"/>
          <p:cNvPicPr>
            <a:picLocks noChangeAspect="1" noChangeArrowheads="1"/>
          </p:cNvPicPr>
          <p:nvPr/>
        </p:nvPicPr>
        <p:blipFill>
          <a:blip r:embed="rId2" cstate="print">
            <a:lum contrast="24000"/>
          </a:blip>
          <a:srcRect l="40273" b="52890"/>
          <a:stretch>
            <a:fillRect/>
          </a:stretch>
        </p:blipFill>
        <p:spPr bwMode="auto">
          <a:xfrm>
            <a:off x="3708400" y="692696"/>
            <a:ext cx="5272088" cy="3241129"/>
          </a:xfrm>
          <a:prstGeom prst="rect">
            <a:avLst/>
          </a:prstGeom>
          <a:noFill/>
        </p:spPr>
      </p:pic>
      <p:sp>
        <p:nvSpPr>
          <p:cNvPr id="65541" name="Rectangle 5"/>
          <p:cNvSpPr>
            <a:spLocks noChangeArrowheads="1"/>
          </p:cNvSpPr>
          <p:nvPr/>
        </p:nvSpPr>
        <p:spPr bwMode="auto">
          <a:xfrm>
            <a:off x="457200" y="4149725"/>
            <a:ext cx="8147050" cy="1828800"/>
          </a:xfrm>
          <a:prstGeom prst="rect">
            <a:avLst/>
          </a:prstGeom>
          <a:noFill/>
          <a:ln w="9525">
            <a:noFill/>
            <a:miter lim="800000"/>
            <a:headEnd/>
            <a:tailEnd/>
          </a:ln>
          <a:effectLst/>
        </p:spPr>
        <p:txBody>
          <a:bodyPr/>
          <a:lstStyle/>
          <a:p>
            <a:pPr marL="800100" lvl="1" indent="-342900" algn="l" rtl="0">
              <a:lnSpc>
                <a:spcPct val="80000"/>
              </a:lnSpc>
              <a:spcBef>
                <a:spcPct val="20000"/>
              </a:spcBef>
              <a:buClr>
                <a:srgbClr val="FFCC00"/>
              </a:buClr>
              <a:buSzPct val="75000"/>
              <a:buFont typeface="Wingdings" pitchFamily="2" charset="2"/>
              <a:buChar char="Ø"/>
            </a:pPr>
            <a:r>
              <a:rPr lang="en-GB" sz="2000" dirty="0">
                <a:solidFill>
                  <a:srgbClr val="241AF6"/>
                </a:solidFill>
                <a:latin typeface="Arial" pitchFamily="34" charset="0"/>
              </a:rPr>
              <a:t>2. Isthmus (2 cm):</a:t>
            </a:r>
            <a:r>
              <a:rPr lang="en-GB" sz="2000" dirty="0">
                <a:latin typeface="Arial" pitchFamily="34" charset="0"/>
              </a:rPr>
              <a:t> straight, narrow, thick walled portion lateral to uterus.</a:t>
            </a:r>
          </a:p>
          <a:p>
            <a:pPr marL="800100" lvl="1" indent="-342900" algn="l" rtl="0">
              <a:lnSpc>
                <a:spcPct val="80000"/>
              </a:lnSpc>
              <a:spcBef>
                <a:spcPct val="20000"/>
              </a:spcBef>
              <a:buClr>
                <a:srgbClr val="FFCC00"/>
              </a:buClr>
              <a:buSzPct val="75000"/>
              <a:buFont typeface="Wingdings" pitchFamily="2" charset="2"/>
              <a:buChar char="Ø"/>
            </a:pPr>
            <a:r>
              <a:rPr lang="en-GB" sz="2000" dirty="0">
                <a:solidFill>
                  <a:srgbClr val="241AF6"/>
                </a:solidFill>
                <a:latin typeface="Arial" pitchFamily="34" charset="0"/>
              </a:rPr>
              <a:t>3. Ampulla (5 cm):</a:t>
            </a:r>
            <a:r>
              <a:rPr lang="en-GB" sz="2000" dirty="0">
                <a:latin typeface="Arial" pitchFamily="34" charset="0"/>
              </a:rPr>
              <a:t> the widest, tortuous, thin walled outer part. </a:t>
            </a:r>
          </a:p>
          <a:p>
            <a:pPr marL="800100" lvl="1" indent="-342900" algn="l" rtl="0">
              <a:lnSpc>
                <a:spcPct val="80000"/>
              </a:lnSpc>
              <a:spcBef>
                <a:spcPct val="20000"/>
              </a:spcBef>
              <a:buClr>
                <a:srgbClr val="FFCC00"/>
              </a:buClr>
              <a:buSzPct val="75000"/>
              <a:buFont typeface="Wingdings" pitchFamily="2" charset="2"/>
              <a:buChar char="Ø"/>
            </a:pPr>
            <a:r>
              <a:rPr lang="en-GB" sz="2000" dirty="0">
                <a:solidFill>
                  <a:srgbClr val="241AF6"/>
                </a:solidFill>
                <a:latin typeface="Arial" pitchFamily="34" charset="0"/>
              </a:rPr>
              <a:t>4. Infundibulum (2 cm):</a:t>
            </a:r>
            <a:r>
              <a:rPr lang="en-GB" sz="2000" dirty="0">
                <a:latin typeface="Arial" pitchFamily="34" charset="0"/>
              </a:rPr>
              <a:t> trumpet shaped outer end opens into the peritoneal cavity by the tubal ostium. </a:t>
            </a:r>
          </a:p>
          <a:p>
            <a:pPr marL="1143000" lvl="2" indent="-228600" algn="l" rtl="0">
              <a:lnSpc>
                <a:spcPct val="80000"/>
              </a:lnSpc>
              <a:spcBef>
                <a:spcPct val="20000"/>
              </a:spcBef>
              <a:buClr>
                <a:schemeClr val="accent1"/>
              </a:buClr>
              <a:buSzPct val="65000"/>
              <a:buFont typeface="Wingdings" pitchFamily="2" charset="2"/>
              <a:buChar char="p"/>
            </a:pPr>
            <a:r>
              <a:rPr lang="en-GB" sz="2000" dirty="0">
                <a:latin typeface="Arial" pitchFamily="34" charset="0"/>
              </a:rPr>
              <a:t>The ostium is surrounded by fimbriae, one of which is long and directed towards the ovary (fimbria </a:t>
            </a:r>
            <a:r>
              <a:rPr lang="en-GB" sz="2000" dirty="0" err="1">
                <a:latin typeface="Arial" pitchFamily="34" charset="0"/>
              </a:rPr>
              <a:t>ovarica</a:t>
            </a:r>
            <a:r>
              <a:rPr lang="en-GB" sz="2000" dirty="0">
                <a:latin typeface="Arial" pitchFamily="34" charset="0"/>
              </a:rPr>
              <a:t>). </a:t>
            </a:r>
            <a:endParaRPr lang="en-US" sz="2000" dirty="0">
              <a:solidFill>
                <a:srgbClr val="006600"/>
              </a:solidFill>
              <a:latin typeface="Arial" pitchFamily="34" charset="0"/>
            </a:endParaRPr>
          </a:p>
        </p:txBody>
      </p:sp>
    </p:spTree>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1028700" y="116632"/>
            <a:ext cx="7200900" cy="2055068"/>
          </a:xfrm>
        </p:spPr>
        <p:txBody>
          <a:bodyPr/>
          <a:lstStyle/>
          <a:p>
            <a:pPr algn="ctr"/>
            <a:r>
              <a:rPr lang="en-GB" b="1" dirty="0">
                <a:solidFill>
                  <a:schemeClr val="accent6">
                    <a:lumMod val="50000"/>
                  </a:schemeClr>
                </a:solidFill>
              </a:rPr>
              <a:t>Tubal functions</a:t>
            </a:r>
            <a:endParaRPr lang="en-US" b="1" dirty="0">
              <a:solidFill>
                <a:schemeClr val="accent6">
                  <a:lumMod val="50000"/>
                </a:schemeClr>
              </a:solidFill>
            </a:endParaRPr>
          </a:p>
        </p:txBody>
      </p:sp>
      <p:sp>
        <p:nvSpPr>
          <p:cNvPr id="35845" name="Rectangle 5"/>
          <p:cNvSpPr>
            <a:spLocks noGrp="1" noChangeArrowheads="1"/>
          </p:cNvSpPr>
          <p:nvPr>
            <p:ph idx="1"/>
          </p:nvPr>
        </p:nvSpPr>
        <p:spPr>
          <a:xfrm>
            <a:off x="755576" y="1196752"/>
            <a:ext cx="8208912" cy="5328592"/>
          </a:xfrm>
        </p:spPr>
        <p:txBody>
          <a:bodyPr>
            <a:noAutofit/>
          </a:bodyPr>
          <a:lstStyle/>
          <a:p>
            <a:pPr algn="just"/>
            <a:r>
              <a:rPr lang="en-GB" sz="2800" b="1" dirty="0">
                <a:solidFill>
                  <a:srgbClr val="241AF6"/>
                </a:solidFill>
              </a:rPr>
              <a:t>Ovum pick up</a:t>
            </a:r>
            <a:r>
              <a:rPr lang="en-GB" sz="2800" dirty="0"/>
              <a:t>, at the time of ovulation, by their free </a:t>
            </a:r>
            <a:r>
              <a:rPr lang="en-GB" sz="2800" dirty="0" err="1"/>
              <a:t>fimbrial</a:t>
            </a:r>
            <a:r>
              <a:rPr lang="en-GB" sz="2800" dirty="0"/>
              <a:t> end</a:t>
            </a:r>
          </a:p>
          <a:p>
            <a:pPr marL="0" indent="0" algn="just">
              <a:buNone/>
            </a:pPr>
            <a:endParaRPr lang="en-GB" sz="2800" dirty="0"/>
          </a:p>
          <a:p>
            <a:pPr marL="0" indent="0" algn="just">
              <a:buNone/>
            </a:pPr>
            <a:endParaRPr lang="en-GB" sz="2800" dirty="0"/>
          </a:p>
          <a:p>
            <a:pPr algn="just"/>
            <a:r>
              <a:rPr lang="en-GB" sz="2800" b="1" dirty="0">
                <a:solidFill>
                  <a:srgbClr val="241AF6"/>
                </a:solidFill>
              </a:rPr>
              <a:t>Transport of the ova</a:t>
            </a:r>
            <a:r>
              <a:rPr lang="en-GB" sz="2800" dirty="0"/>
              <a:t> through the tubal lumen, by their peristaltic and ciliary movements, and </a:t>
            </a:r>
          </a:p>
          <a:p>
            <a:pPr algn="just"/>
            <a:endParaRPr lang="en-GB" sz="2800" dirty="0"/>
          </a:p>
          <a:p>
            <a:pPr marL="0" indent="0" algn="just">
              <a:buNone/>
            </a:pPr>
            <a:endParaRPr lang="en-GB" sz="2800" dirty="0"/>
          </a:p>
          <a:p>
            <a:pPr algn="just"/>
            <a:r>
              <a:rPr lang="en-GB" sz="2800" b="1" dirty="0">
                <a:solidFill>
                  <a:srgbClr val="241AF6"/>
                </a:solidFill>
              </a:rPr>
              <a:t>Production of secretions</a:t>
            </a:r>
            <a:r>
              <a:rPr lang="en-GB" sz="2800" dirty="0"/>
              <a:t> necessary for capacitation of the sperm and nutrition of the ova during their journey, by their lining cells.</a:t>
            </a:r>
            <a:endParaRPr lang="en-US" sz="2800" dirty="0"/>
          </a:p>
        </p:txBody>
      </p:sp>
    </p:spTree>
  </p:cSld>
  <p:clrMapOvr>
    <a:masterClrMapping/>
  </p:clrMapOvr>
  <p:transition>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560" y="0"/>
            <a:ext cx="8424936" cy="2171700"/>
          </a:xfrm>
        </p:spPr>
        <p:txBody>
          <a:bodyPr/>
          <a:lstStyle/>
          <a:p>
            <a:pPr algn="ctr"/>
            <a:r>
              <a:rPr lang="en-GB" b="1" dirty="0">
                <a:solidFill>
                  <a:schemeClr val="accent6">
                    <a:lumMod val="50000"/>
                  </a:schemeClr>
                </a:solidFill>
              </a:rPr>
              <a:t>Anatomical Relations</a:t>
            </a:r>
            <a:endParaRPr lang="en-US" b="1" dirty="0">
              <a:solidFill>
                <a:schemeClr val="accent6">
                  <a:lumMod val="50000"/>
                </a:schemeClr>
              </a:solidFill>
            </a:endParaRPr>
          </a:p>
        </p:txBody>
      </p:sp>
      <p:sp>
        <p:nvSpPr>
          <p:cNvPr id="36867" name="Rectangle 3"/>
          <p:cNvSpPr>
            <a:spLocks noGrp="1" noChangeArrowheads="1"/>
          </p:cNvSpPr>
          <p:nvPr>
            <p:ph idx="1"/>
          </p:nvPr>
        </p:nvSpPr>
        <p:spPr>
          <a:xfrm>
            <a:off x="457200" y="980728"/>
            <a:ext cx="4835525" cy="5760640"/>
          </a:xfrm>
        </p:spPr>
        <p:txBody>
          <a:bodyPr>
            <a:noAutofit/>
          </a:bodyPr>
          <a:lstStyle/>
          <a:p>
            <a:pPr>
              <a:buFont typeface="Wingdings" pitchFamily="2" charset="2"/>
              <a:buChar char="Ø"/>
            </a:pPr>
            <a:r>
              <a:rPr lang="en-GB" sz="2400" dirty="0"/>
              <a:t>Bounded </a:t>
            </a:r>
          </a:p>
          <a:p>
            <a:pPr lvl="1"/>
            <a:r>
              <a:rPr lang="en-GB" sz="2400" dirty="0">
                <a:solidFill>
                  <a:srgbClr val="241AF6"/>
                </a:solidFill>
              </a:rPr>
              <a:t>above</a:t>
            </a:r>
            <a:r>
              <a:rPr lang="en-GB" sz="2400" dirty="0"/>
              <a:t> by loops of intestine</a:t>
            </a:r>
          </a:p>
          <a:p>
            <a:pPr lvl="1"/>
            <a:r>
              <a:rPr lang="en-GB" sz="2400" dirty="0">
                <a:solidFill>
                  <a:srgbClr val="241AF6"/>
                </a:solidFill>
              </a:rPr>
              <a:t>below</a:t>
            </a:r>
            <a:r>
              <a:rPr lang="en-GB" sz="2400" dirty="0"/>
              <a:t> by the broad ligament and its contents.</a:t>
            </a:r>
          </a:p>
          <a:p>
            <a:pPr lvl="1"/>
            <a:r>
              <a:rPr lang="en-GB" sz="2400" dirty="0">
                <a:solidFill>
                  <a:srgbClr val="241AF6"/>
                </a:solidFill>
              </a:rPr>
              <a:t>medially</a:t>
            </a:r>
            <a:r>
              <a:rPr lang="en-GB" sz="2400" dirty="0"/>
              <a:t> they blends with cornu of the uterus while</a:t>
            </a:r>
          </a:p>
          <a:p>
            <a:pPr lvl="1"/>
            <a:r>
              <a:rPr lang="en-GB" sz="2400" dirty="0">
                <a:solidFill>
                  <a:srgbClr val="241AF6"/>
                </a:solidFill>
              </a:rPr>
              <a:t>laterally</a:t>
            </a:r>
            <a:r>
              <a:rPr lang="en-GB" sz="2400" dirty="0"/>
              <a:t> they are bounded by the lateral pelvic wall. </a:t>
            </a:r>
          </a:p>
          <a:p>
            <a:pPr marL="530352" lvl="1" indent="0">
              <a:buNone/>
            </a:pPr>
            <a:endParaRPr lang="en-GB" sz="2400" dirty="0"/>
          </a:p>
          <a:p>
            <a:pPr>
              <a:buFont typeface="Wingdings" pitchFamily="2" charset="2"/>
              <a:buChar char="Ø"/>
            </a:pPr>
            <a:r>
              <a:rPr lang="en-GB" sz="2400" dirty="0"/>
              <a:t>The ovaries lie posterior and inferior to the Fallopian tubes at each side.</a:t>
            </a:r>
            <a:endParaRPr lang="en-GB" sz="2400" b="1" dirty="0"/>
          </a:p>
        </p:txBody>
      </p:sp>
      <p:pic>
        <p:nvPicPr>
          <p:cNvPr id="36869" name="Picture 5" descr="fallopiana1"/>
          <p:cNvPicPr>
            <a:picLocks noChangeAspect="1" noChangeArrowheads="1"/>
          </p:cNvPicPr>
          <p:nvPr/>
        </p:nvPicPr>
        <p:blipFill>
          <a:blip r:embed="rId2" cstate="print"/>
          <a:srcRect/>
          <a:stretch>
            <a:fillRect/>
          </a:stretch>
        </p:blipFill>
        <p:spPr bwMode="auto">
          <a:xfrm>
            <a:off x="5435600" y="836712"/>
            <a:ext cx="3600896" cy="3382863"/>
          </a:xfrm>
          <a:prstGeom prst="rect">
            <a:avLst/>
          </a:prstGeom>
          <a:noFill/>
        </p:spPr>
      </p:pic>
      <p:pic>
        <p:nvPicPr>
          <p:cNvPr id="36871" name="Picture 7" descr="Details of an Ovary"/>
          <p:cNvPicPr>
            <a:picLocks noChangeAspect="1" noChangeArrowheads="1"/>
          </p:cNvPicPr>
          <p:nvPr/>
        </p:nvPicPr>
        <p:blipFill>
          <a:blip r:embed="rId3" cstate="print"/>
          <a:srcRect/>
          <a:stretch>
            <a:fillRect/>
          </a:stretch>
        </p:blipFill>
        <p:spPr bwMode="auto">
          <a:xfrm>
            <a:off x="5435600" y="4219575"/>
            <a:ext cx="3600895" cy="2449513"/>
          </a:xfrm>
          <a:prstGeom prst="rect">
            <a:avLst/>
          </a:prstGeom>
          <a:noFill/>
        </p:spPr>
      </p:pic>
    </p:spTree>
  </p:cSld>
  <p:clrMapOvr>
    <a:masterClrMapping/>
  </p:clrMapOvr>
  <p:transition>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028700" y="116632"/>
            <a:ext cx="7575748" cy="2055068"/>
          </a:xfrm>
        </p:spPr>
        <p:txBody>
          <a:bodyPr>
            <a:normAutofit/>
          </a:bodyPr>
          <a:lstStyle/>
          <a:p>
            <a:pPr algn="ctr"/>
            <a:r>
              <a:rPr lang="en-GB" sz="4000" b="1" dirty="0">
                <a:solidFill>
                  <a:schemeClr val="accent6">
                    <a:lumMod val="50000"/>
                  </a:schemeClr>
                </a:solidFill>
              </a:rPr>
              <a:t>Histology of the Fallopian tubes</a:t>
            </a:r>
            <a:endParaRPr lang="en-US" sz="4000" b="1" dirty="0">
              <a:solidFill>
                <a:schemeClr val="accent6">
                  <a:lumMod val="50000"/>
                </a:schemeClr>
              </a:solidFill>
            </a:endParaRPr>
          </a:p>
        </p:txBody>
      </p:sp>
      <p:sp>
        <p:nvSpPr>
          <p:cNvPr id="53253" name="Rectangle 5"/>
          <p:cNvSpPr>
            <a:spLocks noGrp="1" noChangeArrowheads="1"/>
          </p:cNvSpPr>
          <p:nvPr>
            <p:ph idx="1"/>
          </p:nvPr>
        </p:nvSpPr>
        <p:spPr>
          <a:xfrm>
            <a:off x="457200" y="1196752"/>
            <a:ext cx="4691063" cy="5544616"/>
          </a:xfrm>
        </p:spPr>
        <p:txBody>
          <a:bodyPr/>
          <a:lstStyle/>
          <a:p>
            <a:pPr>
              <a:lnSpc>
                <a:spcPct val="90000"/>
              </a:lnSpc>
              <a:buFont typeface="Wingdings" pitchFamily="2" charset="2"/>
              <a:buChar char="Ø"/>
            </a:pPr>
            <a:r>
              <a:rPr lang="en-GB" sz="2200" dirty="0">
                <a:solidFill>
                  <a:srgbClr val="241AF6"/>
                </a:solidFill>
              </a:rPr>
              <a:t>Mucosa (</a:t>
            </a:r>
            <a:r>
              <a:rPr lang="en-GB" sz="2200" dirty="0" err="1">
                <a:solidFill>
                  <a:srgbClr val="241AF6"/>
                </a:solidFill>
              </a:rPr>
              <a:t>endosalpnix</a:t>
            </a:r>
            <a:r>
              <a:rPr lang="en-GB" sz="2200" dirty="0">
                <a:solidFill>
                  <a:srgbClr val="241AF6"/>
                </a:solidFill>
              </a:rPr>
              <a:t>):</a:t>
            </a:r>
            <a:r>
              <a:rPr lang="en-GB" sz="2200" dirty="0"/>
              <a:t> Arranged into 4-5 main longitudinal ridges that give rise to subsidiary folds or plicae. It is lined by columnar partially ciliated epithelium.</a:t>
            </a:r>
          </a:p>
          <a:p>
            <a:pPr marL="0" indent="0">
              <a:lnSpc>
                <a:spcPct val="90000"/>
              </a:lnSpc>
              <a:buNone/>
            </a:pPr>
            <a:endParaRPr lang="en-GB" sz="2200" dirty="0"/>
          </a:p>
          <a:p>
            <a:pPr>
              <a:lnSpc>
                <a:spcPct val="90000"/>
              </a:lnSpc>
              <a:buFont typeface="Wingdings" pitchFamily="2" charset="2"/>
              <a:buChar char="Ø"/>
            </a:pPr>
            <a:r>
              <a:rPr lang="en-GB" sz="2200" dirty="0">
                <a:solidFill>
                  <a:srgbClr val="241AF6"/>
                </a:solidFill>
              </a:rPr>
              <a:t>Muscle layer:</a:t>
            </a:r>
            <a:r>
              <a:rPr lang="en-GB" sz="2200" dirty="0"/>
              <a:t> Outer longitudinal and inner circular involuntary smooth muscles. It is thick at the isthmus and thin at the ampulla.</a:t>
            </a:r>
          </a:p>
          <a:p>
            <a:pPr marL="0" indent="0">
              <a:lnSpc>
                <a:spcPct val="90000"/>
              </a:lnSpc>
              <a:buNone/>
            </a:pPr>
            <a:endParaRPr lang="en-GB" sz="2200" dirty="0"/>
          </a:p>
          <a:p>
            <a:pPr>
              <a:lnSpc>
                <a:spcPct val="90000"/>
              </a:lnSpc>
              <a:buFont typeface="Wingdings" pitchFamily="2" charset="2"/>
              <a:buChar char="Ø"/>
            </a:pPr>
            <a:r>
              <a:rPr lang="en-GB" sz="2200" dirty="0">
                <a:solidFill>
                  <a:srgbClr val="241AF6"/>
                </a:solidFill>
              </a:rPr>
              <a:t>Serosa (peritoneal covering):</a:t>
            </a:r>
            <a:r>
              <a:rPr lang="en-GB" sz="2200" dirty="0"/>
              <a:t> The extrauterine part is covered by peritoneum in the upper margin of the broad ligament.</a:t>
            </a:r>
            <a:endParaRPr lang="en-US" sz="2200" dirty="0"/>
          </a:p>
        </p:txBody>
      </p:sp>
      <p:pic>
        <p:nvPicPr>
          <p:cNvPr id="53255" name="Picture 7" descr="Fallopian_tube_400x_P5230532"/>
          <p:cNvPicPr>
            <a:picLocks noChangeAspect="1" noChangeArrowheads="1"/>
          </p:cNvPicPr>
          <p:nvPr/>
        </p:nvPicPr>
        <p:blipFill>
          <a:blip r:embed="rId2" cstate="print"/>
          <a:srcRect/>
          <a:stretch>
            <a:fillRect/>
          </a:stretch>
        </p:blipFill>
        <p:spPr bwMode="auto">
          <a:xfrm>
            <a:off x="5086350" y="1196752"/>
            <a:ext cx="3950146" cy="5328592"/>
          </a:xfrm>
          <a:prstGeom prst="rect">
            <a:avLst/>
          </a:prstGeom>
          <a:noFill/>
        </p:spPr>
      </p:pic>
    </p:spTree>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1028700" y="188640"/>
            <a:ext cx="7200900" cy="720080"/>
          </a:xfrm>
        </p:spPr>
        <p:txBody>
          <a:bodyPr/>
          <a:lstStyle/>
          <a:p>
            <a:r>
              <a:rPr lang="en-GB" sz="3600" b="1" dirty="0">
                <a:solidFill>
                  <a:schemeClr val="accent6">
                    <a:lumMod val="50000"/>
                  </a:schemeClr>
                </a:solidFill>
              </a:rPr>
              <a:t>Blood Supply &amp; Lymphatic Drainage</a:t>
            </a:r>
            <a:endParaRPr lang="en-US" sz="3600" b="1" dirty="0">
              <a:solidFill>
                <a:schemeClr val="accent6">
                  <a:lumMod val="50000"/>
                </a:schemeClr>
              </a:solidFill>
            </a:endParaRPr>
          </a:p>
        </p:txBody>
      </p:sp>
      <p:sp>
        <p:nvSpPr>
          <p:cNvPr id="37893" name="Rectangle 5"/>
          <p:cNvSpPr>
            <a:spLocks noGrp="1" noChangeArrowheads="1"/>
          </p:cNvSpPr>
          <p:nvPr>
            <p:ph idx="1"/>
          </p:nvPr>
        </p:nvSpPr>
        <p:spPr>
          <a:xfrm>
            <a:off x="611560" y="1196752"/>
            <a:ext cx="8424936" cy="5472608"/>
          </a:xfrm>
        </p:spPr>
        <p:txBody>
          <a:bodyPr>
            <a:normAutofit/>
          </a:bodyPr>
          <a:lstStyle/>
          <a:p>
            <a:pPr>
              <a:lnSpc>
                <a:spcPct val="90000"/>
              </a:lnSpc>
            </a:pPr>
            <a:r>
              <a:rPr lang="en-GB" sz="2400" b="1" dirty="0">
                <a:solidFill>
                  <a:srgbClr val="FD1313"/>
                </a:solidFill>
              </a:rPr>
              <a:t>Arterial supply:</a:t>
            </a:r>
            <a:endParaRPr lang="el-GR" sz="2400" b="1" dirty="0">
              <a:solidFill>
                <a:srgbClr val="FD1313"/>
              </a:solidFill>
            </a:endParaRPr>
          </a:p>
          <a:p>
            <a:pPr lvl="1">
              <a:lnSpc>
                <a:spcPct val="90000"/>
              </a:lnSpc>
            </a:pPr>
            <a:r>
              <a:rPr lang="en-GB" sz="2000" dirty="0"/>
              <a:t>branches from </a:t>
            </a:r>
            <a:r>
              <a:rPr lang="en-GB" sz="2000" b="1" u="sng" dirty="0">
                <a:solidFill>
                  <a:srgbClr val="C00000"/>
                </a:solidFill>
              </a:rPr>
              <a:t>both the uterine artery, and the ovarian artery</a:t>
            </a:r>
            <a:r>
              <a:rPr lang="en-GB" sz="2000" dirty="0"/>
              <a:t>. </a:t>
            </a:r>
          </a:p>
          <a:p>
            <a:pPr>
              <a:lnSpc>
                <a:spcPct val="90000"/>
              </a:lnSpc>
            </a:pPr>
            <a:r>
              <a:rPr lang="en-GB" sz="2400" b="1" dirty="0">
                <a:solidFill>
                  <a:srgbClr val="241AF6"/>
                </a:solidFill>
              </a:rPr>
              <a:t>Venous drainage:</a:t>
            </a:r>
            <a:r>
              <a:rPr lang="en-GB" sz="2400" b="1" dirty="0"/>
              <a:t> </a:t>
            </a:r>
          </a:p>
          <a:p>
            <a:pPr lvl="1">
              <a:lnSpc>
                <a:spcPct val="90000"/>
              </a:lnSpc>
            </a:pPr>
            <a:r>
              <a:rPr lang="en-GB" sz="2000" b="1" u="sng" dirty="0">
                <a:solidFill>
                  <a:srgbClr val="002060"/>
                </a:solidFill>
              </a:rPr>
              <a:t>Right ovarian vein </a:t>
            </a:r>
            <a:r>
              <a:rPr lang="en-GB" sz="2000" dirty="0"/>
              <a:t>drains directly into the IVC </a:t>
            </a:r>
          </a:p>
          <a:p>
            <a:pPr lvl="1">
              <a:lnSpc>
                <a:spcPct val="90000"/>
              </a:lnSpc>
            </a:pPr>
            <a:r>
              <a:rPr lang="en-GB" sz="2000" b="1" u="sng" dirty="0">
                <a:solidFill>
                  <a:srgbClr val="002060"/>
                </a:solidFill>
              </a:rPr>
              <a:t>Left ovarian vein </a:t>
            </a:r>
            <a:r>
              <a:rPr lang="en-GB" sz="2000" dirty="0"/>
              <a:t>drains into the left renal vein.</a:t>
            </a:r>
          </a:p>
          <a:p>
            <a:pPr>
              <a:lnSpc>
                <a:spcPct val="90000"/>
              </a:lnSpc>
            </a:pPr>
            <a:r>
              <a:rPr lang="en-GB" sz="2400" b="1" dirty="0"/>
              <a:t>Lymphatic drainage:</a:t>
            </a:r>
          </a:p>
          <a:p>
            <a:pPr lvl="1">
              <a:lnSpc>
                <a:spcPct val="90000"/>
              </a:lnSpc>
            </a:pPr>
            <a:r>
              <a:rPr lang="en-GB" sz="2000" dirty="0"/>
              <a:t>para-aortic LNs directly via ovarian lymphatics.</a:t>
            </a:r>
          </a:p>
          <a:p>
            <a:pPr>
              <a:lnSpc>
                <a:spcPct val="90000"/>
              </a:lnSpc>
            </a:pPr>
            <a:r>
              <a:rPr lang="en-GB" sz="2400" b="1" dirty="0">
                <a:solidFill>
                  <a:schemeClr val="tx1"/>
                </a:solidFill>
              </a:rPr>
              <a:t>Nerve supply</a:t>
            </a:r>
            <a:r>
              <a:rPr lang="en-GB" sz="2400" dirty="0"/>
              <a:t> </a:t>
            </a:r>
          </a:p>
          <a:p>
            <a:pPr lvl="1">
              <a:lnSpc>
                <a:spcPct val="90000"/>
              </a:lnSpc>
            </a:pPr>
            <a:r>
              <a:rPr lang="en-GB" sz="2000" dirty="0"/>
              <a:t>sympathetic and parasympathetic fibres </a:t>
            </a:r>
          </a:p>
          <a:p>
            <a:pPr>
              <a:lnSpc>
                <a:spcPct val="90000"/>
              </a:lnSpc>
            </a:pPr>
            <a:r>
              <a:rPr lang="en-GB" sz="2400" b="1" dirty="0"/>
              <a:t>Applied anatomy</a:t>
            </a:r>
          </a:p>
          <a:p>
            <a:pPr lvl="1">
              <a:lnSpc>
                <a:spcPct val="90000"/>
              </a:lnSpc>
            </a:pPr>
            <a:r>
              <a:rPr lang="en-GB" sz="2000" dirty="0"/>
              <a:t>Tubal pain is referred to the tubal points (On the lower abdominal wall 1/2 an inch above the </a:t>
            </a:r>
            <a:r>
              <a:rPr lang="en-GB" sz="2000" dirty="0" err="1"/>
              <a:t>midinguinal</a:t>
            </a:r>
            <a:r>
              <a:rPr lang="en-GB" sz="2000" dirty="0"/>
              <a:t> points).</a:t>
            </a:r>
            <a:r>
              <a:rPr lang="en-US" sz="2000" dirty="0"/>
              <a:t> </a:t>
            </a:r>
          </a:p>
        </p:txBody>
      </p:sp>
    </p:spTree>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1028700" y="0"/>
            <a:ext cx="7200900" cy="1196752"/>
          </a:xfrm>
        </p:spPr>
        <p:txBody>
          <a:bodyPr/>
          <a:lstStyle/>
          <a:p>
            <a:pPr algn="ctr"/>
            <a:r>
              <a:rPr lang="en-GB" b="1" dirty="0">
                <a:solidFill>
                  <a:schemeClr val="accent6">
                    <a:lumMod val="50000"/>
                  </a:schemeClr>
                </a:solidFill>
              </a:rPr>
              <a:t>THE OVARY</a:t>
            </a:r>
            <a:endParaRPr lang="en-US" b="1" dirty="0">
              <a:solidFill>
                <a:schemeClr val="accent6">
                  <a:lumMod val="50000"/>
                </a:schemeClr>
              </a:solidFill>
            </a:endParaRPr>
          </a:p>
        </p:txBody>
      </p:sp>
      <p:sp>
        <p:nvSpPr>
          <p:cNvPr id="38917" name="Rectangle 5"/>
          <p:cNvSpPr>
            <a:spLocks noGrp="1" noChangeArrowheads="1"/>
          </p:cNvSpPr>
          <p:nvPr>
            <p:ph idx="1"/>
          </p:nvPr>
        </p:nvSpPr>
        <p:spPr>
          <a:xfrm>
            <a:off x="457200" y="1052736"/>
            <a:ext cx="3538538" cy="5688632"/>
          </a:xfrm>
        </p:spPr>
        <p:txBody>
          <a:bodyPr>
            <a:normAutofit lnSpcReduction="10000"/>
          </a:bodyPr>
          <a:lstStyle/>
          <a:p>
            <a:pPr>
              <a:lnSpc>
                <a:spcPct val="80000"/>
              </a:lnSpc>
              <a:buFont typeface="Wingdings" pitchFamily="2" charset="2"/>
              <a:buChar char="Ø"/>
            </a:pPr>
            <a:r>
              <a:rPr lang="en-GB" sz="2400" dirty="0"/>
              <a:t>Almond shaped</a:t>
            </a:r>
          </a:p>
          <a:p>
            <a:pPr>
              <a:lnSpc>
                <a:spcPct val="80000"/>
              </a:lnSpc>
              <a:buFont typeface="Wingdings" pitchFamily="2" charset="2"/>
              <a:buChar char="Ø"/>
            </a:pPr>
            <a:endParaRPr lang="en-GB" sz="2400" dirty="0"/>
          </a:p>
          <a:p>
            <a:pPr>
              <a:lnSpc>
                <a:spcPct val="80000"/>
              </a:lnSpc>
              <a:buFont typeface="Wingdings" pitchFamily="2" charset="2"/>
              <a:buChar char="Ø"/>
            </a:pPr>
            <a:r>
              <a:rPr lang="en-GB" sz="2400" dirty="0"/>
              <a:t>Lying in the </a:t>
            </a:r>
            <a:r>
              <a:rPr lang="en-GB" sz="2400" b="1" u="sng" dirty="0"/>
              <a:t>fossa </a:t>
            </a:r>
            <a:r>
              <a:rPr lang="en-GB" sz="2400" b="1" u="sng" dirty="0" err="1"/>
              <a:t>ovarica</a:t>
            </a:r>
            <a:r>
              <a:rPr lang="en-GB" sz="2400" b="1" u="sng" dirty="0"/>
              <a:t> on the lateral pelvic wall</a:t>
            </a:r>
          </a:p>
          <a:p>
            <a:pPr>
              <a:lnSpc>
                <a:spcPct val="80000"/>
              </a:lnSpc>
              <a:buFont typeface="Wingdings" pitchFamily="2" charset="2"/>
              <a:buChar char="Ø"/>
            </a:pPr>
            <a:endParaRPr lang="en-GB" sz="2400" dirty="0"/>
          </a:p>
          <a:p>
            <a:pPr>
              <a:lnSpc>
                <a:spcPct val="80000"/>
              </a:lnSpc>
              <a:buFont typeface="Wingdings" pitchFamily="2" charset="2"/>
              <a:buChar char="Ø"/>
            </a:pPr>
            <a:r>
              <a:rPr lang="en-GB" sz="2400" dirty="0"/>
              <a:t>Measuring 3 x 2 x 1 cm. </a:t>
            </a:r>
          </a:p>
          <a:p>
            <a:pPr>
              <a:lnSpc>
                <a:spcPct val="80000"/>
              </a:lnSpc>
              <a:buFont typeface="Wingdings" pitchFamily="2" charset="2"/>
              <a:buChar char="Ø"/>
            </a:pPr>
            <a:endParaRPr lang="en-GB" sz="2400" dirty="0"/>
          </a:p>
          <a:p>
            <a:pPr>
              <a:lnSpc>
                <a:spcPct val="80000"/>
              </a:lnSpc>
              <a:buFont typeface="Wingdings" pitchFamily="2" charset="2"/>
              <a:buChar char="Ø"/>
            </a:pPr>
            <a:r>
              <a:rPr lang="en-GB" sz="2400" dirty="0"/>
              <a:t>Not covered by peritoneum. </a:t>
            </a:r>
          </a:p>
          <a:p>
            <a:pPr>
              <a:lnSpc>
                <a:spcPct val="80000"/>
              </a:lnSpc>
              <a:buFont typeface="Wingdings" pitchFamily="2" charset="2"/>
              <a:buChar char="Ø"/>
            </a:pPr>
            <a:endParaRPr lang="en-GB" sz="2400" dirty="0"/>
          </a:p>
          <a:p>
            <a:pPr>
              <a:lnSpc>
                <a:spcPct val="80000"/>
              </a:lnSpc>
              <a:buFont typeface="Wingdings" pitchFamily="2" charset="2"/>
              <a:buChar char="Ø"/>
            </a:pPr>
            <a:r>
              <a:rPr lang="en-GB" sz="2400" dirty="0"/>
              <a:t>Surface is pearly white and corrugated by the effect or the monthly ovulatory activity.</a:t>
            </a:r>
          </a:p>
        </p:txBody>
      </p:sp>
      <p:pic>
        <p:nvPicPr>
          <p:cNvPr id="38918" name="Picture 6" descr="Anatomy_8"/>
          <p:cNvPicPr preferRelativeResize="0">
            <a:picLocks noChangeArrowheads="1"/>
          </p:cNvPicPr>
          <p:nvPr/>
        </p:nvPicPr>
        <p:blipFill>
          <a:blip r:embed="rId2" cstate="print"/>
          <a:srcRect b="9723"/>
          <a:stretch>
            <a:fillRect/>
          </a:stretch>
        </p:blipFill>
        <p:spPr bwMode="auto">
          <a:xfrm>
            <a:off x="4067175" y="980728"/>
            <a:ext cx="5076825" cy="5688632"/>
          </a:xfrm>
          <a:prstGeom prst="rect">
            <a:avLst/>
          </a:prstGeom>
          <a:noFill/>
          <a:ln w="0" algn="in">
            <a:noFill/>
            <a:miter lim="800000"/>
            <a:headEnd/>
            <a:tailEnd/>
          </a:ln>
          <a:effectLst/>
        </p:spPr>
      </p:pic>
    </p:spTree>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683569" y="0"/>
            <a:ext cx="8254056" cy="1052736"/>
          </a:xfrm>
        </p:spPr>
        <p:txBody>
          <a:bodyPr/>
          <a:lstStyle/>
          <a:p>
            <a:pPr algn="ctr"/>
            <a:r>
              <a:rPr lang="en-GB" b="1" dirty="0">
                <a:solidFill>
                  <a:schemeClr val="accent6">
                    <a:lumMod val="50000"/>
                  </a:schemeClr>
                </a:solidFill>
              </a:rPr>
              <a:t>Ovarian Attachments</a:t>
            </a:r>
            <a:endParaRPr lang="en-US" b="1" dirty="0">
              <a:solidFill>
                <a:schemeClr val="accent6">
                  <a:lumMod val="50000"/>
                </a:schemeClr>
              </a:solidFill>
            </a:endParaRPr>
          </a:p>
        </p:txBody>
      </p:sp>
      <p:sp>
        <p:nvSpPr>
          <p:cNvPr id="39941" name="Rectangle 5"/>
          <p:cNvSpPr>
            <a:spLocks noGrp="1" noChangeArrowheads="1"/>
          </p:cNvSpPr>
          <p:nvPr>
            <p:ph idx="1"/>
          </p:nvPr>
        </p:nvSpPr>
        <p:spPr>
          <a:xfrm>
            <a:off x="107504" y="908002"/>
            <a:ext cx="5194226" cy="5949998"/>
          </a:xfrm>
        </p:spPr>
        <p:txBody>
          <a:bodyPr/>
          <a:lstStyle/>
          <a:p>
            <a:pPr>
              <a:lnSpc>
                <a:spcPct val="90000"/>
              </a:lnSpc>
              <a:buFont typeface="Wingdings" pitchFamily="2" charset="2"/>
              <a:buChar char="Ø"/>
            </a:pPr>
            <a:r>
              <a:rPr lang="en-GB" dirty="0"/>
              <a:t>Three attachments:</a:t>
            </a:r>
          </a:p>
          <a:p>
            <a:pPr marL="0" indent="0">
              <a:lnSpc>
                <a:spcPct val="90000"/>
              </a:lnSpc>
              <a:buNone/>
            </a:pPr>
            <a:endParaRPr lang="en-GB" dirty="0"/>
          </a:p>
          <a:p>
            <a:pPr lvl="1">
              <a:lnSpc>
                <a:spcPct val="90000"/>
              </a:lnSpc>
            </a:pPr>
            <a:r>
              <a:rPr lang="en-GB" sz="2800" b="1" dirty="0">
                <a:solidFill>
                  <a:srgbClr val="241AF6"/>
                </a:solidFill>
              </a:rPr>
              <a:t>The mesovarium:</a:t>
            </a:r>
            <a:r>
              <a:rPr lang="en-GB" sz="2800" b="1" dirty="0"/>
              <a:t> </a:t>
            </a:r>
            <a:r>
              <a:rPr lang="en-GB" dirty="0"/>
              <a:t>A peritoneal fold that suspends the ovary to the back of the broad ligament.</a:t>
            </a:r>
          </a:p>
          <a:p>
            <a:pPr marL="530352" lvl="1" indent="0">
              <a:lnSpc>
                <a:spcPct val="90000"/>
              </a:lnSpc>
              <a:buNone/>
            </a:pPr>
            <a:endParaRPr lang="en-GB" dirty="0"/>
          </a:p>
          <a:p>
            <a:pPr lvl="1">
              <a:lnSpc>
                <a:spcPct val="90000"/>
              </a:lnSpc>
            </a:pPr>
            <a:r>
              <a:rPr lang="en-GB" sz="2800" b="1" dirty="0">
                <a:solidFill>
                  <a:srgbClr val="241AF6"/>
                </a:solidFill>
              </a:rPr>
              <a:t>The </a:t>
            </a:r>
            <a:r>
              <a:rPr lang="en-GB" sz="2800" b="1" dirty="0" err="1">
                <a:solidFill>
                  <a:srgbClr val="241AF6"/>
                </a:solidFill>
              </a:rPr>
              <a:t>infundibulopelvic</a:t>
            </a:r>
            <a:r>
              <a:rPr lang="en-GB" sz="2800" b="1" dirty="0">
                <a:solidFill>
                  <a:srgbClr val="241AF6"/>
                </a:solidFill>
              </a:rPr>
              <a:t> ligament:</a:t>
            </a:r>
            <a:r>
              <a:rPr lang="en-GB" sz="2800" b="1" dirty="0"/>
              <a:t> </a:t>
            </a:r>
            <a:r>
              <a:rPr lang="en-GB" dirty="0"/>
              <a:t>suspends the upper pole of the ovary to the lateral pelvic wall and carries the ovarian vessels, nerves and lymphatics.</a:t>
            </a:r>
          </a:p>
          <a:p>
            <a:pPr marL="530352" lvl="1" indent="0">
              <a:lnSpc>
                <a:spcPct val="90000"/>
              </a:lnSpc>
              <a:buNone/>
            </a:pPr>
            <a:endParaRPr lang="en-GB" dirty="0"/>
          </a:p>
          <a:p>
            <a:pPr lvl="1">
              <a:lnSpc>
                <a:spcPct val="90000"/>
              </a:lnSpc>
            </a:pPr>
            <a:r>
              <a:rPr lang="en-GB" sz="2800" b="1" dirty="0">
                <a:solidFill>
                  <a:srgbClr val="241AF6"/>
                </a:solidFill>
              </a:rPr>
              <a:t>The ovarian ligament:</a:t>
            </a:r>
            <a:r>
              <a:rPr lang="en-GB" sz="2800" b="1" dirty="0"/>
              <a:t> </a:t>
            </a:r>
            <a:r>
              <a:rPr lang="en-GB" dirty="0"/>
              <a:t>attaches the lower pole to the cornu of the uterus.</a:t>
            </a:r>
          </a:p>
        </p:txBody>
      </p:sp>
      <p:pic>
        <p:nvPicPr>
          <p:cNvPr id="39947" name="Picture 11" descr="broadligament"/>
          <p:cNvPicPr>
            <a:picLocks noChangeAspect="1" noChangeArrowheads="1"/>
          </p:cNvPicPr>
          <p:nvPr/>
        </p:nvPicPr>
        <p:blipFill>
          <a:blip r:embed="rId2" cstate="print"/>
          <a:srcRect/>
          <a:stretch>
            <a:fillRect/>
          </a:stretch>
        </p:blipFill>
        <p:spPr bwMode="auto">
          <a:xfrm>
            <a:off x="5220072" y="1052736"/>
            <a:ext cx="3923927" cy="5616624"/>
          </a:xfrm>
          <a:prstGeom prst="rect">
            <a:avLst/>
          </a:prstGeom>
          <a:noFill/>
        </p:spPr>
      </p:pic>
    </p:spTree>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702B2-A341-CA62-8CE0-95A53E24F647}"/>
              </a:ext>
            </a:extLst>
          </p:cNvPr>
          <p:cNvSpPr>
            <a:spLocks noGrp="1"/>
          </p:cNvSpPr>
          <p:nvPr>
            <p:ph type="title"/>
          </p:nvPr>
        </p:nvSpPr>
        <p:spPr>
          <a:xfrm>
            <a:off x="539552" y="0"/>
            <a:ext cx="8496944" cy="990600"/>
          </a:xfrm>
        </p:spPr>
        <p:txBody>
          <a:bodyPr>
            <a:noAutofit/>
          </a:bodyPr>
          <a:lstStyle/>
          <a:p>
            <a:pPr algn="ctr"/>
            <a:r>
              <a:rPr lang="de-CH" sz="2800" b="1" dirty="0" err="1">
                <a:solidFill>
                  <a:schemeClr val="accent6">
                    <a:lumMod val="50000"/>
                  </a:schemeClr>
                </a:solidFill>
              </a:rPr>
              <a:t>Suspensory</a:t>
            </a:r>
            <a:r>
              <a:rPr lang="de-CH" sz="2800" b="1" dirty="0">
                <a:solidFill>
                  <a:schemeClr val="accent6">
                    <a:lumMod val="50000"/>
                  </a:schemeClr>
                </a:solidFill>
              </a:rPr>
              <a:t> </a:t>
            </a:r>
            <a:r>
              <a:rPr lang="de-CH" sz="2800" b="1" dirty="0" err="1">
                <a:solidFill>
                  <a:schemeClr val="accent6">
                    <a:lumMod val="50000"/>
                  </a:schemeClr>
                </a:solidFill>
              </a:rPr>
              <a:t>ligament</a:t>
            </a:r>
            <a:r>
              <a:rPr lang="de-CH" sz="2800" b="1" dirty="0">
                <a:solidFill>
                  <a:schemeClr val="accent6">
                    <a:lumMod val="50000"/>
                  </a:schemeClr>
                </a:solidFill>
              </a:rPr>
              <a:t> </a:t>
            </a:r>
            <a:r>
              <a:rPr lang="de-CH" sz="2800" b="1" dirty="0" err="1">
                <a:solidFill>
                  <a:schemeClr val="accent6">
                    <a:lumMod val="50000"/>
                  </a:schemeClr>
                </a:solidFill>
              </a:rPr>
              <a:t>of</a:t>
            </a:r>
            <a:r>
              <a:rPr lang="de-CH" sz="2800" b="1" dirty="0">
                <a:solidFill>
                  <a:schemeClr val="accent6">
                    <a:lumMod val="50000"/>
                  </a:schemeClr>
                </a:solidFill>
              </a:rPr>
              <a:t> </a:t>
            </a:r>
            <a:r>
              <a:rPr lang="de-CH" sz="2800" b="1" dirty="0" err="1">
                <a:solidFill>
                  <a:schemeClr val="accent6">
                    <a:lumMod val="50000"/>
                  </a:schemeClr>
                </a:solidFill>
              </a:rPr>
              <a:t>ovary</a:t>
            </a:r>
            <a:r>
              <a:rPr lang="de-CH" sz="2800" b="1" dirty="0">
                <a:solidFill>
                  <a:schemeClr val="accent6">
                    <a:lumMod val="50000"/>
                  </a:schemeClr>
                </a:solidFill>
              </a:rPr>
              <a:t>, proper </a:t>
            </a:r>
            <a:r>
              <a:rPr lang="de-CH" sz="2800" b="1" dirty="0" err="1">
                <a:solidFill>
                  <a:schemeClr val="accent6">
                    <a:lumMod val="50000"/>
                  </a:schemeClr>
                </a:solidFill>
              </a:rPr>
              <a:t>ovarian</a:t>
            </a:r>
            <a:r>
              <a:rPr lang="de-CH" sz="2800" b="1" dirty="0">
                <a:solidFill>
                  <a:schemeClr val="accent6">
                    <a:lumMod val="50000"/>
                  </a:schemeClr>
                </a:solidFill>
              </a:rPr>
              <a:t> </a:t>
            </a:r>
            <a:r>
              <a:rPr lang="de-CH" sz="2800" b="1" dirty="0" err="1">
                <a:solidFill>
                  <a:schemeClr val="accent6">
                    <a:lumMod val="50000"/>
                  </a:schemeClr>
                </a:solidFill>
              </a:rPr>
              <a:t>ligament</a:t>
            </a:r>
            <a:r>
              <a:rPr lang="de-CH" sz="2800" b="1" dirty="0">
                <a:solidFill>
                  <a:schemeClr val="accent6">
                    <a:lumMod val="50000"/>
                  </a:schemeClr>
                </a:solidFill>
              </a:rPr>
              <a:t>, </a:t>
            </a:r>
            <a:r>
              <a:rPr lang="de-CH" sz="2800" b="1" dirty="0" err="1">
                <a:solidFill>
                  <a:schemeClr val="accent6">
                    <a:lumMod val="50000"/>
                  </a:schemeClr>
                </a:solidFill>
              </a:rPr>
              <a:t>uterosacral</a:t>
            </a:r>
            <a:r>
              <a:rPr lang="de-CH" sz="2800" b="1" dirty="0">
                <a:solidFill>
                  <a:schemeClr val="accent6">
                    <a:lumMod val="50000"/>
                  </a:schemeClr>
                </a:solidFill>
              </a:rPr>
              <a:t> </a:t>
            </a:r>
            <a:r>
              <a:rPr lang="de-CH" sz="2800" b="1" dirty="0" err="1">
                <a:solidFill>
                  <a:schemeClr val="accent6">
                    <a:lumMod val="50000"/>
                  </a:schemeClr>
                </a:solidFill>
              </a:rPr>
              <a:t>ligament</a:t>
            </a:r>
            <a:r>
              <a:rPr lang="de-CH" sz="2800" b="1" dirty="0">
                <a:solidFill>
                  <a:schemeClr val="accent6">
                    <a:lumMod val="50000"/>
                  </a:schemeClr>
                </a:solidFill>
              </a:rPr>
              <a:t>, </a:t>
            </a:r>
            <a:r>
              <a:rPr lang="de-CH" sz="2800" b="1" dirty="0" err="1">
                <a:solidFill>
                  <a:schemeClr val="accent6">
                    <a:lumMod val="50000"/>
                  </a:schemeClr>
                </a:solidFill>
              </a:rPr>
              <a:t>broad</a:t>
            </a:r>
            <a:r>
              <a:rPr lang="de-CH" sz="2800" b="1" dirty="0">
                <a:solidFill>
                  <a:schemeClr val="accent6">
                    <a:lumMod val="50000"/>
                  </a:schemeClr>
                </a:solidFill>
              </a:rPr>
              <a:t> </a:t>
            </a:r>
            <a:r>
              <a:rPr lang="de-CH" sz="2800" b="1" dirty="0" err="1">
                <a:solidFill>
                  <a:schemeClr val="accent6">
                    <a:lumMod val="50000"/>
                  </a:schemeClr>
                </a:solidFill>
              </a:rPr>
              <a:t>ligament</a:t>
            </a:r>
            <a:r>
              <a:rPr lang="de-CH" sz="2800" b="1" dirty="0">
                <a:solidFill>
                  <a:schemeClr val="accent6">
                    <a:lumMod val="50000"/>
                  </a:schemeClr>
                </a:solidFill>
              </a:rPr>
              <a:t> </a:t>
            </a:r>
            <a:r>
              <a:rPr lang="de-CH" sz="2800" b="1" dirty="0" err="1">
                <a:solidFill>
                  <a:schemeClr val="accent6">
                    <a:lumMod val="50000"/>
                  </a:schemeClr>
                </a:solidFill>
              </a:rPr>
              <a:t>of</a:t>
            </a:r>
            <a:r>
              <a:rPr lang="de-CH" sz="2800" b="1" dirty="0">
                <a:solidFill>
                  <a:schemeClr val="accent6">
                    <a:lumMod val="50000"/>
                  </a:schemeClr>
                </a:solidFill>
              </a:rPr>
              <a:t> </a:t>
            </a:r>
            <a:r>
              <a:rPr lang="de-CH" sz="2800" b="1" dirty="0" err="1">
                <a:solidFill>
                  <a:schemeClr val="accent6">
                    <a:lumMod val="50000"/>
                  </a:schemeClr>
                </a:solidFill>
              </a:rPr>
              <a:t>uterus</a:t>
            </a:r>
            <a:r>
              <a:rPr lang="de-CH" sz="2800" b="1" dirty="0">
                <a:solidFill>
                  <a:schemeClr val="accent6">
                    <a:lumMod val="50000"/>
                  </a:schemeClr>
                </a:solidFill>
              </a:rPr>
              <a:t>, </a:t>
            </a:r>
            <a:r>
              <a:rPr lang="de-CH" sz="2800" b="1" dirty="0" err="1">
                <a:solidFill>
                  <a:schemeClr val="accent6">
                    <a:lumMod val="50000"/>
                  </a:schemeClr>
                </a:solidFill>
              </a:rPr>
              <a:t>mesovarium</a:t>
            </a:r>
            <a:endParaRPr lang="el-GR" sz="2800" b="1" dirty="0">
              <a:solidFill>
                <a:schemeClr val="accent6">
                  <a:lumMod val="50000"/>
                </a:schemeClr>
              </a:solidFill>
            </a:endParaRPr>
          </a:p>
        </p:txBody>
      </p:sp>
      <p:pic>
        <p:nvPicPr>
          <p:cNvPr id="8194" name="Picture 2" descr="Suspensory ligament of ovary (Ligamentum suspensorium ovarii); Image: Samantha Zimmerman">
            <a:extLst>
              <a:ext uri="{FF2B5EF4-FFF2-40B4-BE49-F238E27FC236}">
                <a16:creationId xmlns:a16="http://schemas.microsoft.com/office/drawing/2014/main" id="{F90CE67D-1A97-9CF5-0B16-8674A3517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327585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per ovarian ligament (Ligamentum proprium ovarii); Image: Samantha Zimmerman">
            <a:extLst>
              <a:ext uri="{FF2B5EF4-FFF2-40B4-BE49-F238E27FC236}">
                <a16:creationId xmlns:a16="http://schemas.microsoft.com/office/drawing/2014/main" id="{01BC8249-14B4-FE00-DD47-F0E34D6CD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537" y="1196752"/>
            <a:ext cx="2980656" cy="26382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Uterosacral ligament (Ligamentum uterosacrale); Image: Samantha Zimmerman">
            <a:extLst>
              <a:ext uri="{FF2B5EF4-FFF2-40B4-BE49-F238E27FC236}">
                <a16:creationId xmlns:a16="http://schemas.microsoft.com/office/drawing/2014/main" id="{8612F5BC-C6DB-359A-DB8A-EA587D551F6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43875" y="1222757"/>
            <a:ext cx="2818272" cy="263829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road ligament of uterus (Ligamentum latum uteri); Image: Samantha Zimmerman">
            <a:extLst>
              <a:ext uri="{FF2B5EF4-FFF2-40B4-BE49-F238E27FC236}">
                <a16:creationId xmlns:a16="http://schemas.microsoft.com/office/drawing/2014/main" id="{699F5ABC-050D-3C6C-58C9-418CACD7E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46911"/>
            <a:ext cx="405618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Mesovarium; Image: Samantha Zimmerman">
            <a:extLst>
              <a:ext uri="{FF2B5EF4-FFF2-40B4-BE49-F238E27FC236}">
                <a16:creationId xmlns:a16="http://schemas.microsoft.com/office/drawing/2014/main" id="{6FABD851-9F6E-6695-0BC5-67CE7493B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041195"/>
            <a:ext cx="381642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03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3568" y="116632"/>
            <a:ext cx="8208912" cy="2055068"/>
          </a:xfrm>
        </p:spPr>
        <p:txBody>
          <a:bodyPr/>
          <a:lstStyle/>
          <a:p>
            <a:pPr algn="ctr"/>
            <a:r>
              <a:rPr lang="en-GB" b="1" dirty="0">
                <a:solidFill>
                  <a:schemeClr val="accent6">
                    <a:lumMod val="50000"/>
                  </a:schemeClr>
                </a:solidFill>
              </a:rPr>
              <a:t>Anatomical Relations</a:t>
            </a:r>
            <a:endParaRPr lang="en-US" b="1" dirty="0">
              <a:solidFill>
                <a:schemeClr val="accent6">
                  <a:lumMod val="50000"/>
                </a:schemeClr>
              </a:solidFill>
            </a:endParaRPr>
          </a:p>
        </p:txBody>
      </p:sp>
      <p:sp>
        <p:nvSpPr>
          <p:cNvPr id="66563" name="Rectangle 3"/>
          <p:cNvSpPr>
            <a:spLocks noGrp="1" noChangeArrowheads="1"/>
          </p:cNvSpPr>
          <p:nvPr>
            <p:ph idx="1"/>
          </p:nvPr>
        </p:nvSpPr>
        <p:spPr>
          <a:xfrm>
            <a:off x="25153" y="1124744"/>
            <a:ext cx="5482951" cy="5616623"/>
          </a:xfrm>
        </p:spPr>
        <p:txBody>
          <a:bodyPr>
            <a:normAutofit/>
          </a:bodyPr>
          <a:lstStyle/>
          <a:p>
            <a:pPr>
              <a:buFont typeface="Wingdings" pitchFamily="2" charset="2"/>
              <a:buChar char="Ø"/>
            </a:pPr>
            <a:r>
              <a:rPr lang="en-GB" sz="2400" dirty="0"/>
              <a:t>The</a:t>
            </a:r>
            <a:r>
              <a:rPr lang="en-GB" sz="2400" b="1" i="1" dirty="0"/>
              <a:t> </a:t>
            </a:r>
            <a:r>
              <a:rPr lang="en-GB" sz="2400" dirty="0"/>
              <a:t>ovary is bounded </a:t>
            </a:r>
          </a:p>
          <a:p>
            <a:pPr marL="0" indent="0">
              <a:buNone/>
            </a:pPr>
            <a:endParaRPr lang="en-GB" sz="2400" dirty="0"/>
          </a:p>
          <a:p>
            <a:pPr lvl="1"/>
            <a:r>
              <a:rPr lang="en-GB" sz="2400" dirty="0">
                <a:solidFill>
                  <a:srgbClr val="241AF6"/>
                </a:solidFill>
              </a:rPr>
              <a:t>medially</a:t>
            </a:r>
            <a:r>
              <a:rPr lang="en-GB" sz="2400" dirty="0"/>
              <a:t> by the </a:t>
            </a:r>
            <a:r>
              <a:rPr lang="en-GB" sz="2400" b="1" dirty="0"/>
              <a:t>Fallopian tube, </a:t>
            </a:r>
          </a:p>
          <a:p>
            <a:pPr marL="530352" lvl="1" indent="0">
              <a:buNone/>
            </a:pPr>
            <a:endParaRPr lang="en-GB" sz="2400" dirty="0"/>
          </a:p>
          <a:p>
            <a:pPr lvl="1"/>
            <a:r>
              <a:rPr lang="en-GB" sz="2400" dirty="0">
                <a:solidFill>
                  <a:srgbClr val="241AF6"/>
                </a:solidFill>
              </a:rPr>
              <a:t>laterally</a:t>
            </a:r>
            <a:r>
              <a:rPr lang="en-GB" sz="2400" b="1" dirty="0"/>
              <a:t> </a:t>
            </a:r>
            <a:r>
              <a:rPr lang="en-GB" sz="2400" dirty="0"/>
              <a:t>by the </a:t>
            </a:r>
            <a:r>
              <a:rPr lang="en-GB" sz="2400" b="1" dirty="0"/>
              <a:t>lateral pelvic wall. </a:t>
            </a:r>
          </a:p>
          <a:p>
            <a:pPr marL="530352" lvl="1" indent="0">
              <a:buNone/>
            </a:pPr>
            <a:endParaRPr lang="en-GB" sz="2400" dirty="0"/>
          </a:p>
          <a:p>
            <a:pPr lvl="1"/>
            <a:r>
              <a:rPr lang="en-GB" sz="2400" dirty="0">
                <a:solidFill>
                  <a:srgbClr val="241AF6"/>
                </a:solidFill>
              </a:rPr>
              <a:t>superiorly</a:t>
            </a:r>
            <a:r>
              <a:rPr lang="en-GB" sz="2400" dirty="0"/>
              <a:t> and </a:t>
            </a:r>
            <a:r>
              <a:rPr lang="en-GB" sz="2400" dirty="0">
                <a:solidFill>
                  <a:srgbClr val="241AF6"/>
                </a:solidFill>
              </a:rPr>
              <a:t>anteriorly</a:t>
            </a:r>
            <a:r>
              <a:rPr lang="en-GB" sz="2400" dirty="0"/>
              <a:t> it is surrounded by the </a:t>
            </a:r>
            <a:r>
              <a:rPr lang="en-GB" sz="2400" b="1" dirty="0"/>
              <a:t>small intestine</a:t>
            </a:r>
          </a:p>
          <a:p>
            <a:pPr marL="530352" lvl="1" indent="0">
              <a:buNone/>
            </a:pPr>
            <a:endParaRPr lang="en-GB" sz="2400" dirty="0"/>
          </a:p>
          <a:p>
            <a:pPr lvl="1"/>
            <a:r>
              <a:rPr lang="en-GB" sz="2400" dirty="0">
                <a:solidFill>
                  <a:srgbClr val="241AF6"/>
                </a:solidFill>
              </a:rPr>
              <a:t>inferiorly</a:t>
            </a:r>
            <a:r>
              <a:rPr lang="en-GB" sz="2400" dirty="0"/>
              <a:t> by the </a:t>
            </a:r>
            <a:r>
              <a:rPr lang="en-GB" sz="2400" b="1" dirty="0"/>
              <a:t>ovarian fossa where the ureter and the internal iliac vessels pass.</a:t>
            </a:r>
            <a:endParaRPr lang="en-US" sz="2400" b="1" dirty="0"/>
          </a:p>
        </p:txBody>
      </p:sp>
      <p:pic>
        <p:nvPicPr>
          <p:cNvPr id="66564" name="Picture 4" descr="ovary"/>
          <p:cNvPicPr>
            <a:picLocks noChangeAspect="1" noChangeArrowheads="1"/>
          </p:cNvPicPr>
          <p:nvPr/>
        </p:nvPicPr>
        <p:blipFill>
          <a:blip r:embed="rId2" cstate="print"/>
          <a:srcRect/>
          <a:stretch>
            <a:fillRect/>
          </a:stretch>
        </p:blipFill>
        <p:spPr bwMode="auto">
          <a:xfrm>
            <a:off x="5508104" y="1916112"/>
            <a:ext cx="3610743" cy="4825255"/>
          </a:xfrm>
          <a:prstGeom prst="rect">
            <a:avLst/>
          </a:prstGeom>
          <a:noFill/>
        </p:spPr>
      </p:pic>
    </p:spTree>
  </p:cSld>
  <p:clrMapOvr>
    <a:masterClrMapping/>
  </p:clrMapOvr>
  <p:transition>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755576" y="116632"/>
            <a:ext cx="8136904" cy="2055068"/>
          </a:xfrm>
        </p:spPr>
        <p:txBody>
          <a:bodyPr>
            <a:normAutofit/>
          </a:bodyPr>
          <a:lstStyle/>
          <a:p>
            <a:pPr algn="ctr"/>
            <a:r>
              <a:rPr lang="en-GB" sz="3200" b="1" dirty="0">
                <a:solidFill>
                  <a:schemeClr val="accent6">
                    <a:lumMod val="50000"/>
                  </a:schemeClr>
                </a:solidFill>
              </a:rPr>
              <a:t>Histology of the Ovary 1</a:t>
            </a:r>
            <a:endParaRPr lang="en-US" sz="3200" b="1" dirty="0">
              <a:solidFill>
                <a:schemeClr val="accent6">
                  <a:lumMod val="50000"/>
                </a:schemeClr>
              </a:solidFill>
            </a:endParaRPr>
          </a:p>
        </p:txBody>
      </p:sp>
      <p:sp>
        <p:nvSpPr>
          <p:cNvPr id="40965" name="Rectangle 5"/>
          <p:cNvSpPr>
            <a:spLocks noGrp="1" noChangeArrowheads="1"/>
          </p:cNvSpPr>
          <p:nvPr>
            <p:ph idx="1"/>
          </p:nvPr>
        </p:nvSpPr>
        <p:spPr>
          <a:xfrm>
            <a:off x="683568" y="836712"/>
            <a:ext cx="8208912" cy="5904656"/>
          </a:xfrm>
        </p:spPr>
        <p:txBody>
          <a:bodyPr>
            <a:noAutofit/>
          </a:bodyPr>
          <a:lstStyle/>
          <a:p>
            <a:pPr>
              <a:buFont typeface="Wingdings" pitchFamily="2" charset="2"/>
              <a:buNone/>
            </a:pPr>
            <a:r>
              <a:rPr lang="en-GB" sz="2400" dirty="0"/>
              <a:t>The ovary is subdivided into </a:t>
            </a:r>
            <a:r>
              <a:rPr lang="en-GB" sz="2400" dirty="0">
                <a:solidFill>
                  <a:srgbClr val="241AF6"/>
                </a:solidFill>
              </a:rPr>
              <a:t>Cortex, Medulla, and Hilum</a:t>
            </a:r>
            <a:r>
              <a:rPr lang="en-GB" sz="2400" dirty="0"/>
              <a:t>.</a:t>
            </a:r>
          </a:p>
          <a:p>
            <a:pPr>
              <a:buFont typeface="Wingdings" pitchFamily="2" charset="2"/>
              <a:buChar char="Ø"/>
            </a:pPr>
            <a:r>
              <a:rPr lang="en-GB" sz="2400" dirty="0">
                <a:solidFill>
                  <a:srgbClr val="241AF6"/>
                </a:solidFill>
              </a:rPr>
              <a:t>The Medulla:</a:t>
            </a:r>
            <a:r>
              <a:rPr lang="en-GB" sz="2400" dirty="0"/>
              <a:t> The central core of the ovary surrounded by the cortex and continuous with the hilum. It is formed of connective tissue.</a:t>
            </a:r>
          </a:p>
          <a:p>
            <a:pPr>
              <a:buFont typeface="Wingdings" pitchFamily="2" charset="2"/>
              <a:buChar char="Ø"/>
            </a:pPr>
            <a:r>
              <a:rPr lang="en-GB" sz="2400" dirty="0">
                <a:solidFill>
                  <a:srgbClr val="241AF6"/>
                </a:solidFill>
              </a:rPr>
              <a:t>The Cortex:</a:t>
            </a:r>
            <a:r>
              <a:rPr lang="en-GB" sz="2400" dirty="0"/>
              <a:t> The outer active part of the ovary that </a:t>
            </a:r>
            <a:r>
              <a:rPr lang="en-GB" sz="2800" dirty="0">
                <a:solidFill>
                  <a:srgbClr val="002060"/>
                </a:solidFill>
              </a:rPr>
              <a:t>produces hormones and oocytes</a:t>
            </a:r>
            <a:r>
              <a:rPr lang="en-GB" sz="2400" dirty="0"/>
              <a:t>. Formed of:</a:t>
            </a:r>
          </a:p>
          <a:p>
            <a:pPr lvl="1"/>
            <a:r>
              <a:rPr lang="en-GB" sz="2400" dirty="0"/>
              <a:t>The surface epithelium: of cuboidal cells, called the germinal epithelium, covering the free surface of the ovary </a:t>
            </a:r>
          </a:p>
          <a:p>
            <a:pPr lvl="1"/>
            <a:r>
              <a:rPr lang="en-GB" sz="2400" dirty="0"/>
              <a:t>CT stroma: Composed of dense CT containing the oocytes. It is condensed on the surface to form the tunica albuginea.                                                            </a:t>
            </a:r>
          </a:p>
          <a:p>
            <a:pPr>
              <a:buFont typeface="Wingdings" pitchFamily="2" charset="2"/>
              <a:buChar char="Ø"/>
            </a:pPr>
            <a:r>
              <a:rPr lang="en-GB" sz="2400" dirty="0">
                <a:solidFill>
                  <a:srgbClr val="241AF6"/>
                </a:solidFill>
              </a:rPr>
              <a:t>The Hilum</a:t>
            </a:r>
            <a:r>
              <a:rPr lang="en-GB" sz="2400" dirty="0"/>
              <a:t>: Is the </a:t>
            </a:r>
            <a:r>
              <a:rPr lang="en-GB" sz="2400" b="1" dirty="0"/>
              <a:t>site of attachment of the mesovarium that carries blood vessels, nerves and lymphatics entering </a:t>
            </a:r>
            <a:r>
              <a:rPr lang="en-GB" sz="2400" dirty="0"/>
              <a:t>and leaving the ovary.</a:t>
            </a:r>
            <a:endParaRPr lang="en-US" sz="2400" dirty="0"/>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BEA7C-0807-6669-35C3-412499B6E15B}"/>
              </a:ext>
            </a:extLst>
          </p:cNvPr>
          <p:cNvSpPr>
            <a:spLocks noGrp="1"/>
          </p:cNvSpPr>
          <p:nvPr>
            <p:ph type="title"/>
          </p:nvPr>
        </p:nvSpPr>
        <p:spPr>
          <a:xfrm>
            <a:off x="611560" y="84657"/>
            <a:ext cx="8532440" cy="1184103"/>
          </a:xfrm>
        </p:spPr>
        <p:txBody>
          <a:bodyPr>
            <a:normAutofit/>
          </a:bodyPr>
          <a:lstStyle/>
          <a:p>
            <a:pPr algn="ctr"/>
            <a:r>
              <a:rPr lang="de-CH" sz="3200" b="1" dirty="0">
                <a:solidFill>
                  <a:schemeClr val="accent6">
                    <a:lumMod val="50000"/>
                  </a:schemeClr>
                </a:solidFill>
              </a:rPr>
              <a:t>Uterus,  round </a:t>
            </a:r>
            <a:r>
              <a:rPr lang="de-CH" sz="3200" b="1" dirty="0" err="1">
                <a:solidFill>
                  <a:schemeClr val="accent6">
                    <a:lumMod val="50000"/>
                  </a:schemeClr>
                </a:solidFill>
              </a:rPr>
              <a:t>ligament</a:t>
            </a:r>
            <a:r>
              <a:rPr lang="de-CH" sz="3200" b="1" dirty="0">
                <a:solidFill>
                  <a:schemeClr val="accent6">
                    <a:lumMod val="50000"/>
                  </a:schemeClr>
                </a:solidFill>
              </a:rPr>
              <a:t> </a:t>
            </a:r>
            <a:r>
              <a:rPr lang="de-CH" sz="3200" b="1" dirty="0" err="1">
                <a:solidFill>
                  <a:schemeClr val="accent6">
                    <a:lumMod val="50000"/>
                  </a:schemeClr>
                </a:solidFill>
              </a:rPr>
              <a:t>of</a:t>
            </a:r>
            <a:r>
              <a:rPr lang="de-CH" sz="3200" b="1" dirty="0">
                <a:solidFill>
                  <a:schemeClr val="accent6">
                    <a:lumMod val="50000"/>
                  </a:schemeClr>
                </a:solidFill>
              </a:rPr>
              <a:t> </a:t>
            </a:r>
            <a:r>
              <a:rPr lang="de-CH" sz="3200" b="1" dirty="0" err="1">
                <a:solidFill>
                  <a:schemeClr val="accent6">
                    <a:lumMod val="50000"/>
                  </a:schemeClr>
                </a:solidFill>
              </a:rPr>
              <a:t>uterus</a:t>
            </a:r>
            <a:r>
              <a:rPr lang="de-CH" sz="3200" b="1" dirty="0">
                <a:solidFill>
                  <a:schemeClr val="accent6">
                    <a:lumMod val="50000"/>
                  </a:schemeClr>
                </a:solidFill>
              </a:rPr>
              <a:t>, </a:t>
            </a:r>
            <a:r>
              <a:rPr lang="de-CH" sz="3200" b="1" dirty="0" err="1">
                <a:solidFill>
                  <a:schemeClr val="accent6">
                    <a:lumMod val="50000"/>
                  </a:schemeClr>
                </a:solidFill>
              </a:rPr>
              <a:t>ovarian</a:t>
            </a:r>
            <a:r>
              <a:rPr lang="de-CH" sz="3200" b="1" dirty="0">
                <a:solidFill>
                  <a:schemeClr val="accent6">
                    <a:lumMod val="50000"/>
                  </a:schemeClr>
                </a:solidFill>
              </a:rPr>
              <a:t> </a:t>
            </a:r>
            <a:r>
              <a:rPr lang="de-CH" sz="3200" b="1" dirty="0" err="1">
                <a:solidFill>
                  <a:schemeClr val="accent6">
                    <a:lumMod val="50000"/>
                  </a:schemeClr>
                </a:solidFill>
              </a:rPr>
              <a:t>ligaments</a:t>
            </a:r>
            <a:r>
              <a:rPr lang="de-CH" sz="3200" b="1" dirty="0">
                <a:solidFill>
                  <a:schemeClr val="accent6">
                    <a:lumMod val="50000"/>
                  </a:schemeClr>
                </a:solidFill>
              </a:rPr>
              <a:t>, </a:t>
            </a:r>
            <a:r>
              <a:rPr lang="de-CH" sz="3200" b="1" dirty="0" err="1">
                <a:solidFill>
                  <a:schemeClr val="accent6">
                    <a:lumMod val="50000"/>
                  </a:schemeClr>
                </a:solidFill>
              </a:rPr>
              <a:t>vagina</a:t>
            </a:r>
            <a:r>
              <a:rPr lang="de-CH" sz="3200" b="1" dirty="0">
                <a:solidFill>
                  <a:schemeClr val="accent6">
                    <a:lumMod val="50000"/>
                  </a:schemeClr>
                </a:solidFill>
              </a:rPr>
              <a:t> </a:t>
            </a:r>
            <a:endParaRPr lang="el-GR" sz="3200" b="1" dirty="0">
              <a:solidFill>
                <a:schemeClr val="accent6">
                  <a:lumMod val="50000"/>
                </a:schemeClr>
              </a:solidFill>
            </a:endParaRPr>
          </a:p>
        </p:txBody>
      </p:sp>
      <p:pic>
        <p:nvPicPr>
          <p:cNvPr id="5122" name="Picture 2" descr="Uterus; Image: Irina Münstermann">
            <a:extLst>
              <a:ext uri="{FF2B5EF4-FFF2-40B4-BE49-F238E27FC236}">
                <a16:creationId xmlns:a16="http://schemas.microsoft.com/office/drawing/2014/main" id="{462C8093-8856-9B94-49BB-A53B90B56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012" y="1196752"/>
            <a:ext cx="2880320" cy="2457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Round ligament of uterus (Ligamentum teres uteri); Image: Irina Münstermann">
            <a:extLst>
              <a:ext uri="{FF2B5EF4-FFF2-40B4-BE49-F238E27FC236}">
                <a16:creationId xmlns:a16="http://schemas.microsoft.com/office/drawing/2014/main" id="{735BA9E3-4901-32E8-52C2-29BE72917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178" y="1196752"/>
            <a:ext cx="2967134" cy="2457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per ovarian ligament (Ligamentum proprium ovarii); Image: Irina Münstermann">
            <a:extLst>
              <a:ext uri="{FF2B5EF4-FFF2-40B4-BE49-F238E27FC236}">
                <a16:creationId xmlns:a16="http://schemas.microsoft.com/office/drawing/2014/main" id="{93587EAA-26F3-57F3-5C05-A15D51CFB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20" y="3704383"/>
            <a:ext cx="4094956" cy="31536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terus; Image: Irina Münstermann">
            <a:extLst>
              <a:ext uri="{FF2B5EF4-FFF2-40B4-BE49-F238E27FC236}">
                <a16:creationId xmlns:a16="http://schemas.microsoft.com/office/drawing/2014/main" id="{144792DC-EBB8-597A-182C-CC30126D7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196752"/>
            <a:ext cx="2942830" cy="24574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Vagina; Image: Irina Münstermann">
            <a:extLst>
              <a:ext uri="{FF2B5EF4-FFF2-40B4-BE49-F238E27FC236}">
                <a16:creationId xmlns:a16="http://schemas.microsoft.com/office/drawing/2014/main" id="{38DE8BD9-77F4-FFB7-8843-2C805F803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04382"/>
            <a:ext cx="4094956" cy="315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7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971550" y="116632"/>
            <a:ext cx="7992938" cy="2055068"/>
          </a:xfrm>
        </p:spPr>
        <p:txBody>
          <a:bodyPr/>
          <a:lstStyle/>
          <a:p>
            <a:pPr algn="ctr"/>
            <a:r>
              <a:rPr lang="en-GB" b="1" dirty="0">
                <a:solidFill>
                  <a:schemeClr val="accent6">
                    <a:lumMod val="50000"/>
                  </a:schemeClr>
                </a:solidFill>
              </a:rPr>
              <a:t>Histology of the Ovary 2</a:t>
            </a:r>
            <a:endParaRPr lang="en-US" b="1" dirty="0">
              <a:solidFill>
                <a:schemeClr val="accent6">
                  <a:lumMod val="50000"/>
                </a:schemeClr>
              </a:solidFill>
            </a:endParaRPr>
          </a:p>
        </p:txBody>
      </p:sp>
      <p:pic>
        <p:nvPicPr>
          <p:cNvPr id="67589" name="Picture 5" descr="ovary"/>
          <p:cNvPicPr>
            <a:picLocks noChangeAspect="1" noChangeArrowheads="1"/>
          </p:cNvPicPr>
          <p:nvPr/>
        </p:nvPicPr>
        <p:blipFill>
          <a:blip r:embed="rId2" cstate="print"/>
          <a:srcRect/>
          <a:stretch>
            <a:fillRect/>
          </a:stretch>
        </p:blipFill>
        <p:spPr bwMode="auto">
          <a:xfrm>
            <a:off x="251520" y="980728"/>
            <a:ext cx="8712968" cy="5760640"/>
          </a:xfrm>
          <a:prstGeom prst="rect">
            <a:avLst/>
          </a:prstGeom>
          <a:noFill/>
        </p:spPr>
      </p:pic>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title"/>
          </p:nvPr>
        </p:nvSpPr>
        <p:spPr>
          <a:xfrm>
            <a:off x="755576" y="116632"/>
            <a:ext cx="8280920" cy="2055068"/>
          </a:xfrm>
        </p:spPr>
        <p:txBody>
          <a:bodyPr/>
          <a:lstStyle/>
          <a:p>
            <a:pPr algn="ctr"/>
            <a:r>
              <a:rPr lang="en-GB" sz="3600" b="1" dirty="0">
                <a:solidFill>
                  <a:schemeClr val="accent6">
                    <a:lumMod val="50000"/>
                  </a:schemeClr>
                </a:solidFill>
              </a:rPr>
              <a:t>Ovary - Blood Supply and Lymphatic Drainage</a:t>
            </a:r>
            <a:endParaRPr lang="en-US" sz="3600" b="1" dirty="0">
              <a:solidFill>
                <a:schemeClr val="accent6">
                  <a:lumMod val="50000"/>
                </a:schemeClr>
              </a:solidFill>
            </a:endParaRPr>
          </a:p>
        </p:txBody>
      </p:sp>
      <p:sp>
        <p:nvSpPr>
          <p:cNvPr id="41991" name="Rectangle 7"/>
          <p:cNvSpPr>
            <a:spLocks noGrp="1" noChangeArrowheads="1"/>
          </p:cNvSpPr>
          <p:nvPr>
            <p:ph idx="1"/>
          </p:nvPr>
        </p:nvSpPr>
        <p:spPr>
          <a:xfrm>
            <a:off x="611560" y="1340768"/>
            <a:ext cx="8424936" cy="5400600"/>
          </a:xfrm>
        </p:spPr>
        <p:txBody>
          <a:bodyPr>
            <a:normAutofit/>
          </a:bodyPr>
          <a:lstStyle/>
          <a:p>
            <a:pPr>
              <a:lnSpc>
                <a:spcPct val="80000"/>
              </a:lnSpc>
            </a:pPr>
            <a:r>
              <a:rPr lang="en-GB" sz="2400" b="1" dirty="0">
                <a:solidFill>
                  <a:srgbClr val="FD1313"/>
                </a:solidFill>
              </a:rPr>
              <a:t>Arterial supply:</a:t>
            </a:r>
          </a:p>
          <a:p>
            <a:pPr lvl="1">
              <a:lnSpc>
                <a:spcPct val="80000"/>
              </a:lnSpc>
            </a:pPr>
            <a:r>
              <a:rPr lang="en-GB" sz="2000" b="1" u="sng" dirty="0">
                <a:solidFill>
                  <a:srgbClr val="C00000"/>
                </a:solidFill>
              </a:rPr>
              <a:t>Ovarian artery: </a:t>
            </a:r>
            <a:r>
              <a:rPr lang="en-GB" sz="2000" dirty="0"/>
              <a:t>Arises from the aorta at the level of L2 and passes through the </a:t>
            </a:r>
            <a:r>
              <a:rPr lang="en-GB" sz="2000" dirty="0" err="1"/>
              <a:t>infundibulopelvic</a:t>
            </a:r>
            <a:r>
              <a:rPr lang="en-GB" sz="2000" dirty="0"/>
              <a:t> ligament.</a:t>
            </a:r>
          </a:p>
          <a:p>
            <a:pPr lvl="1">
              <a:lnSpc>
                <a:spcPct val="80000"/>
              </a:lnSpc>
            </a:pPr>
            <a:r>
              <a:rPr lang="en-GB" sz="2000" b="1" u="sng" dirty="0">
                <a:solidFill>
                  <a:srgbClr val="C00000"/>
                </a:solidFill>
              </a:rPr>
              <a:t>Ovarian branch from the uterine artery</a:t>
            </a:r>
            <a:r>
              <a:rPr lang="en-GB" b="1" u="sng" dirty="0">
                <a:solidFill>
                  <a:srgbClr val="C00000"/>
                </a:solidFill>
              </a:rPr>
              <a:t> </a:t>
            </a:r>
            <a:r>
              <a:rPr lang="en-GB" sz="2000" dirty="0">
                <a:solidFill>
                  <a:srgbClr val="C00000"/>
                </a:solidFill>
              </a:rPr>
              <a:t> </a:t>
            </a:r>
            <a:r>
              <a:rPr lang="en-GB" sz="2000" dirty="0"/>
              <a:t>which anastomose with the ovarian </a:t>
            </a:r>
            <a:r>
              <a:rPr lang="en-GB" sz="2000" dirty="0" err="1"/>
              <a:t>vesels</a:t>
            </a:r>
            <a:r>
              <a:rPr lang="en-GB" sz="2000" dirty="0"/>
              <a:t> at the broad ligament.</a:t>
            </a:r>
          </a:p>
          <a:p>
            <a:pPr>
              <a:lnSpc>
                <a:spcPct val="80000"/>
              </a:lnSpc>
            </a:pPr>
            <a:r>
              <a:rPr lang="en-GB" sz="2400" b="1" dirty="0">
                <a:solidFill>
                  <a:srgbClr val="241AF6"/>
                </a:solidFill>
              </a:rPr>
              <a:t>Venous drainage:</a:t>
            </a:r>
          </a:p>
          <a:p>
            <a:pPr lvl="1">
              <a:lnSpc>
                <a:spcPct val="80000"/>
              </a:lnSpc>
            </a:pPr>
            <a:r>
              <a:rPr lang="en-GB" sz="2000" dirty="0"/>
              <a:t>The </a:t>
            </a:r>
            <a:r>
              <a:rPr lang="en-GB" sz="2000" b="1" u="sng" dirty="0">
                <a:solidFill>
                  <a:srgbClr val="C00000"/>
                </a:solidFill>
              </a:rPr>
              <a:t>ovarian veins </a:t>
            </a:r>
            <a:r>
              <a:rPr lang="en-GB" sz="2000" dirty="0"/>
              <a:t>accompany the arterial supply and join with the </a:t>
            </a:r>
            <a:r>
              <a:rPr lang="en-GB" sz="2000" b="1" u="sng" dirty="0"/>
              <a:t>pampiniform plexus of veins and the uterine vein</a:t>
            </a:r>
            <a:r>
              <a:rPr lang="en-GB" sz="2000" dirty="0"/>
              <a:t>.</a:t>
            </a:r>
          </a:p>
          <a:p>
            <a:pPr>
              <a:lnSpc>
                <a:spcPct val="80000"/>
              </a:lnSpc>
            </a:pPr>
            <a:r>
              <a:rPr lang="en-GB" sz="2400" b="1" dirty="0"/>
              <a:t>Lymphatic drainage:</a:t>
            </a:r>
          </a:p>
          <a:p>
            <a:pPr lvl="1">
              <a:lnSpc>
                <a:spcPct val="80000"/>
              </a:lnSpc>
            </a:pPr>
            <a:r>
              <a:rPr lang="en-GB" sz="2000" dirty="0"/>
              <a:t>to the </a:t>
            </a:r>
            <a:r>
              <a:rPr lang="en-GB" sz="2000" b="1" u="sng" dirty="0">
                <a:solidFill>
                  <a:srgbClr val="C00000"/>
                </a:solidFill>
              </a:rPr>
              <a:t>para-aortic LNs </a:t>
            </a:r>
            <a:r>
              <a:rPr lang="en-GB" sz="2000" b="1" u="sng" dirty="0"/>
              <a:t>via the ovarian vessels</a:t>
            </a:r>
            <a:r>
              <a:rPr lang="en-GB" sz="2000" dirty="0"/>
              <a:t>.               </a:t>
            </a:r>
          </a:p>
          <a:p>
            <a:pPr>
              <a:lnSpc>
                <a:spcPct val="80000"/>
              </a:lnSpc>
            </a:pPr>
            <a:r>
              <a:rPr lang="en-GB" sz="2400" b="1" dirty="0">
                <a:solidFill>
                  <a:schemeClr val="tx1"/>
                </a:solidFill>
              </a:rPr>
              <a:t>Nerve supply</a:t>
            </a:r>
          </a:p>
          <a:p>
            <a:pPr lvl="1">
              <a:lnSpc>
                <a:spcPct val="80000"/>
              </a:lnSpc>
            </a:pPr>
            <a:r>
              <a:rPr lang="en-GB" sz="2000" dirty="0"/>
              <a:t>insensitive except to squeezing on P.V examination. </a:t>
            </a:r>
          </a:p>
          <a:p>
            <a:pPr lvl="1">
              <a:lnSpc>
                <a:spcPct val="80000"/>
              </a:lnSpc>
            </a:pPr>
            <a:r>
              <a:rPr lang="en-GB" sz="2000" b="1" u="sng" dirty="0"/>
              <a:t>sympathetic and parasympathetic nerves (T10 and T11) through the </a:t>
            </a:r>
            <a:r>
              <a:rPr lang="en-GB" sz="2000" b="1" u="sng" dirty="0">
                <a:solidFill>
                  <a:srgbClr val="C00000"/>
                </a:solidFill>
              </a:rPr>
              <a:t>preaortic plexus </a:t>
            </a:r>
            <a:r>
              <a:rPr lang="en-GB" sz="2000" b="1" u="sng" dirty="0"/>
              <a:t>that accompany the ovarian vessel.</a:t>
            </a:r>
          </a:p>
        </p:txBody>
      </p:sp>
    </p:spTree>
  </p:cSld>
  <p:clrMapOvr>
    <a:masterClrMapping/>
  </p:clrMapOvr>
  <p:transition>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755576" y="332656"/>
            <a:ext cx="8280920" cy="1839044"/>
          </a:xfrm>
        </p:spPr>
        <p:txBody>
          <a:bodyPr/>
          <a:lstStyle/>
          <a:p>
            <a:pPr algn="ctr"/>
            <a:r>
              <a:rPr lang="en-US" b="1" dirty="0">
                <a:solidFill>
                  <a:schemeClr val="accent6">
                    <a:lumMod val="50000"/>
                  </a:schemeClr>
                </a:solidFill>
              </a:rPr>
              <a:t>Ovarian Artery - Vein</a:t>
            </a:r>
          </a:p>
        </p:txBody>
      </p:sp>
      <p:pic>
        <p:nvPicPr>
          <p:cNvPr id="69637" name="Picture 5" descr="ovarian artery"/>
          <p:cNvPicPr>
            <a:picLocks noChangeAspect="1" noChangeArrowheads="1"/>
          </p:cNvPicPr>
          <p:nvPr/>
        </p:nvPicPr>
        <p:blipFill>
          <a:blip r:embed="rId2" cstate="print">
            <a:lum contrast="48000"/>
          </a:blip>
          <a:srcRect b="8365"/>
          <a:stretch>
            <a:fillRect/>
          </a:stretch>
        </p:blipFill>
        <p:spPr bwMode="auto">
          <a:xfrm>
            <a:off x="1763689" y="1412776"/>
            <a:ext cx="7200800" cy="5328591"/>
          </a:xfrm>
          <a:prstGeom prst="rect">
            <a:avLst/>
          </a:prstGeom>
          <a:noFill/>
        </p:spPr>
      </p:pic>
      <p:sp>
        <p:nvSpPr>
          <p:cNvPr id="69638" name="Line 6"/>
          <p:cNvSpPr>
            <a:spLocks noChangeShapeType="1"/>
          </p:cNvSpPr>
          <p:nvPr/>
        </p:nvSpPr>
        <p:spPr bwMode="auto">
          <a:xfrm>
            <a:off x="2339975" y="2492375"/>
            <a:ext cx="2303463" cy="215900"/>
          </a:xfrm>
          <a:prstGeom prst="line">
            <a:avLst/>
          </a:prstGeom>
          <a:noFill/>
          <a:ln w="9525">
            <a:solidFill>
              <a:schemeClr val="tx1"/>
            </a:solidFill>
            <a:round/>
            <a:headEnd/>
            <a:tailEnd type="triangle" w="med" len="med"/>
          </a:ln>
          <a:effectLst/>
        </p:spPr>
        <p:txBody>
          <a:bodyPr/>
          <a:lstStyle/>
          <a:p>
            <a:endParaRPr lang="el-GR"/>
          </a:p>
        </p:txBody>
      </p:sp>
      <p:sp>
        <p:nvSpPr>
          <p:cNvPr id="69639" name="Text Box 7"/>
          <p:cNvSpPr txBox="1">
            <a:spLocks noChangeArrowheads="1"/>
          </p:cNvSpPr>
          <p:nvPr/>
        </p:nvSpPr>
        <p:spPr bwMode="auto">
          <a:xfrm>
            <a:off x="646113" y="2276475"/>
            <a:ext cx="1981200" cy="641350"/>
          </a:xfrm>
          <a:prstGeom prst="rect">
            <a:avLst/>
          </a:prstGeom>
          <a:noFill/>
          <a:ln w="9525">
            <a:noFill/>
            <a:miter lim="800000"/>
            <a:headEnd/>
            <a:tailEnd/>
          </a:ln>
          <a:effectLst/>
        </p:spPr>
        <p:txBody>
          <a:bodyPr wrap="none">
            <a:spAutoFit/>
          </a:bodyPr>
          <a:lstStyle/>
          <a:p>
            <a:pPr algn="l" rtl="0"/>
            <a:r>
              <a:rPr lang="en-US"/>
              <a:t>Ovarian</a:t>
            </a:r>
          </a:p>
          <a:p>
            <a:pPr algn="l" rtl="0"/>
            <a:r>
              <a:rPr lang="en-US"/>
              <a:t>Artery and Vein</a:t>
            </a:r>
          </a:p>
        </p:txBody>
      </p:sp>
    </p:spTree>
  </p:cSld>
  <p:clrMapOvr>
    <a:masterClrMapping/>
  </p:clrMapOvr>
  <p:transition>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67544" y="44624"/>
            <a:ext cx="8496944" cy="936104"/>
          </a:xfrm>
        </p:spPr>
        <p:txBody>
          <a:bodyPr>
            <a:normAutofit/>
          </a:bodyPr>
          <a:lstStyle/>
          <a:p>
            <a:pPr algn="r"/>
            <a:r>
              <a:rPr lang="en-GB" sz="3200" b="1" dirty="0">
                <a:solidFill>
                  <a:schemeClr val="accent6">
                    <a:lumMod val="50000"/>
                  </a:schemeClr>
                </a:solidFill>
              </a:rPr>
              <a:t>PELVIC PART OF THE URETER 1</a:t>
            </a:r>
            <a:endParaRPr lang="en-US" sz="3200" b="1" dirty="0">
              <a:solidFill>
                <a:schemeClr val="accent6">
                  <a:lumMod val="50000"/>
                </a:schemeClr>
              </a:solidFill>
            </a:endParaRPr>
          </a:p>
        </p:txBody>
      </p:sp>
      <p:sp>
        <p:nvSpPr>
          <p:cNvPr id="43013" name="Rectangle 5"/>
          <p:cNvSpPr>
            <a:spLocks noGrp="1" noChangeArrowheads="1"/>
          </p:cNvSpPr>
          <p:nvPr>
            <p:ph idx="1"/>
          </p:nvPr>
        </p:nvSpPr>
        <p:spPr>
          <a:xfrm>
            <a:off x="179512" y="692696"/>
            <a:ext cx="4968552" cy="6165304"/>
          </a:xfrm>
        </p:spPr>
        <p:txBody>
          <a:bodyPr>
            <a:noAutofit/>
          </a:bodyPr>
          <a:lstStyle/>
          <a:p>
            <a:pPr algn="just">
              <a:buFont typeface="Wingdings" pitchFamily="2" charset="2"/>
              <a:buChar char="ü"/>
            </a:pPr>
            <a:r>
              <a:rPr lang="en-GB" sz="2800" dirty="0"/>
              <a:t>The ureter is a narrow muscular tube, about 25 cm in length. </a:t>
            </a:r>
          </a:p>
          <a:p>
            <a:pPr algn="just">
              <a:buFont typeface="Wingdings" pitchFamily="2" charset="2"/>
              <a:buChar char="ü"/>
            </a:pPr>
            <a:r>
              <a:rPr lang="en-GB" sz="2800" dirty="0"/>
              <a:t>    It runs retroperitoneally from the kidney to the urinary bladder. </a:t>
            </a:r>
          </a:p>
          <a:p>
            <a:pPr algn="just">
              <a:buFont typeface="Wingdings" pitchFamily="2" charset="2"/>
              <a:buChar char="ü"/>
            </a:pPr>
            <a:r>
              <a:rPr lang="en-GB" sz="2800" dirty="0">
                <a:solidFill>
                  <a:srgbClr val="241AF6"/>
                </a:solidFill>
              </a:rPr>
              <a:t>At the pelvic inlet:</a:t>
            </a:r>
            <a:r>
              <a:rPr lang="en-GB" sz="2800" dirty="0"/>
              <a:t> The ureter enters the pelvis above the bifurcation of the common iliac artery anterior to the sacroiliac joint.</a:t>
            </a:r>
          </a:p>
          <a:p>
            <a:pPr algn="just">
              <a:buFont typeface="Wingdings" pitchFamily="2" charset="2"/>
              <a:buChar char="ü"/>
            </a:pPr>
            <a:r>
              <a:rPr lang="en-GB" sz="2800" dirty="0">
                <a:solidFill>
                  <a:srgbClr val="241AF6"/>
                </a:solidFill>
              </a:rPr>
              <a:t>In the pelvis:</a:t>
            </a:r>
            <a:r>
              <a:rPr lang="en-GB" sz="2800" dirty="0"/>
              <a:t>  It runs downwards lying in front of the internal iliac artery.</a:t>
            </a:r>
          </a:p>
        </p:txBody>
      </p:sp>
      <p:pic>
        <p:nvPicPr>
          <p:cNvPr id="43015" name="Picture 7" descr="KidneyTransAnatomy"/>
          <p:cNvPicPr>
            <a:picLocks noChangeAspect="1" noChangeArrowheads="1"/>
          </p:cNvPicPr>
          <p:nvPr/>
        </p:nvPicPr>
        <p:blipFill>
          <a:blip r:embed="rId2" cstate="print"/>
          <a:srcRect t="11942"/>
          <a:stretch>
            <a:fillRect/>
          </a:stretch>
        </p:blipFill>
        <p:spPr bwMode="auto">
          <a:xfrm>
            <a:off x="5292724" y="1340768"/>
            <a:ext cx="3743771" cy="5328592"/>
          </a:xfrm>
          <a:prstGeom prst="rect">
            <a:avLst/>
          </a:prstGeom>
          <a:noFill/>
        </p:spPr>
      </p:pic>
    </p:spTree>
  </p:cSld>
  <p:clrMapOvr>
    <a:masterClrMapping/>
  </p:clrMapOvr>
  <p:transition>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16632"/>
            <a:ext cx="8579296" cy="1152128"/>
          </a:xfrm>
        </p:spPr>
        <p:txBody>
          <a:bodyPr/>
          <a:lstStyle/>
          <a:p>
            <a:pPr algn="ctr"/>
            <a:r>
              <a:rPr lang="en-GB" sz="4000" b="1" dirty="0">
                <a:solidFill>
                  <a:schemeClr val="accent6">
                    <a:lumMod val="50000"/>
                  </a:schemeClr>
                </a:solidFill>
              </a:rPr>
              <a:t>PELVIC PART OF THE URETER 2</a:t>
            </a:r>
            <a:endParaRPr lang="en-US" sz="4000" b="1" dirty="0">
              <a:solidFill>
                <a:schemeClr val="accent6">
                  <a:lumMod val="50000"/>
                </a:schemeClr>
              </a:solidFill>
            </a:endParaRPr>
          </a:p>
        </p:txBody>
      </p:sp>
      <p:sp>
        <p:nvSpPr>
          <p:cNvPr id="71683" name="Rectangle 3"/>
          <p:cNvSpPr>
            <a:spLocks noGrp="1" noChangeArrowheads="1"/>
          </p:cNvSpPr>
          <p:nvPr>
            <p:ph idx="1"/>
          </p:nvPr>
        </p:nvSpPr>
        <p:spPr>
          <a:xfrm>
            <a:off x="457200" y="1052736"/>
            <a:ext cx="4186238" cy="5688632"/>
          </a:xfrm>
        </p:spPr>
        <p:txBody>
          <a:bodyPr>
            <a:normAutofit lnSpcReduction="10000"/>
          </a:bodyPr>
          <a:lstStyle/>
          <a:p>
            <a:pPr algn="just">
              <a:lnSpc>
                <a:spcPct val="90000"/>
              </a:lnSpc>
              <a:buFont typeface="Wingdings" pitchFamily="2" charset="2"/>
              <a:buChar char="Ø"/>
            </a:pPr>
            <a:r>
              <a:rPr lang="en-GB" sz="2400" dirty="0"/>
              <a:t>At the base of the broad ligament it runs medially and forwards through the parametrium till it reaches about 1 cm lateral to the </a:t>
            </a:r>
            <a:r>
              <a:rPr lang="en-GB" sz="2400" dirty="0" err="1"/>
              <a:t>supravaginal</a:t>
            </a:r>
            <a:r>
              <a:rPr lang="en-GB" sz="2400" dirty="0"/>
              <a:t> cervix where it passes below and at the right angle to the uterine artery. </a:t>
            </a:r>
          </a:p>
          <a:p>
            <a:pPr algn="just">
              <a:lnSpc>
                <a:spcPct val="90000"/>
              </a:lnSpc>
              <a:buFont typeface="Wingdings" pitchFamily="2" charset="2"/>
              <a:buChar char="Ø"/>
            </a:pPr>
            <a:r>
              <a:rPr lang="en-GB" sz="2400" dirty="0"/>
              <a:t>The ureter then passes forwards through the ureteric canal in the upper part of the cardinal ligament, closely related to the lateral vaginal fornix, to enter the trigone of the urinary bladder.</a:t>
            </a:r>
            <a:endParaRPr lang="en-US" sz="2400" dirty="0"/>
          </a:p>
          <a:p>
            <a:pPr algn="just">
              <a:lnSpc>
                <a:spcPct val="90000"/>
              </a:lnSpc>
            </a:pPr>
            <a:endParaRPr lang="en-US" sz="2000" dirty="0"/>
          </a:p>
        </p:txBody>
      </p:sp>
      <p:pic>
        <p:nvPicPr>
          <p:cNvPr id="71684" name="Picture 4" descr="3"/>
          <p:cNvPicPr>
            <a:picLocks noChangeAspect="1" noChangeArrowheads="1"/>
          </p:cNvPicPr>
          <p:nvPr/>
        </p:nvPicPr>
        <p:blipFill>
          <a:blip r:embed="rId2" cstate="print"/>
          <a:srcRect l="43501" t="10007" r="5780" b="50000"/>
          <a:stretch>
            <a:fillRect/>
          </a:stretch>
        </p:blipFill>
        <p:spPr bwMode="auto">
          <a:xfrm>
            <a:off x="4787900" y="1052737"/>
            <a:ext cx="4248596" cy="5544914"/>
          </a:xfrm>
          <a:prstGeom prst="rect">
            <a:avLst/>
          </a:prstGeom>
          <a:noFill/>
          <a:ln w="9525" algn="in">
            <a:noFill/>
            <a:miter lim="800000"/>
            <a:headEnd/>
            <a:tailEnd/>
          </a:ln>
          <a:effectLst/>
        </p:spPr>
      </p:pic>
    </p:spTree>
  </p:cSld>
  <p:clrMapOvr>
    <a:masterClrMapping/>
  </p:clrMapOvr>
  <p:transition>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116632"/>
            <a:ext cx="8352928" cy="2055068"/>
          </a:xfrm>
        </p:spPr>
        <p:txBody>
          <a:bodyPr/>
          <a:lstStyle/>
          <a:p>
            <a:pPr algn="ctr"/>
            <a:r>
              <a:rPr lang="en-GB" sz="4000" b="1" dirty="0">
                <a:solidFill>
                  <a:schemeClr val="accent6">
                    <a:lumMod val="50000"/>
                  </a:schemeClr>
                </a:solidFill>
              </a:rPr>
              <a:t>Blood</a:t>
            </a:r>
            <a:r>
              <a:rPr lang="en-GB" b="1" dirty="0">
                <a:solidFill>
                  <a:schemeClr val="accent6">
                    <a:lumMod val="50000"/>
                  </a:schemeClr>
                </a:solidFill>
              </a:rPr>
              <a:t> supply of the ureter</a:t>
            </a:r>
            <a:endParaRPr lang="en-US" b="1" dirty="0">
              <a:solidFill>
                <a:schemeClr val="accent6">
                  <a:lumMod val="50000"/>
                </a:schemeClr>
              </a:solidFill>
            </a:endParaRPr>
          </a:p>
        </p:txBody>
      </p:sp>
      <p:sp>
        <p:nvSpPr>
          <p:cNvPr id="44035" name="Rectangle 3"/>
          <p:cNvSpPr>
            <a:spLocks noGrp="1" noChangeArrowheads="1"/>
          </p:cNvSpPr>
          <p:nvPr>
            <p:ph idx="1"/>
          </p:nvPr>
        </p:nvSpPr>
        <p:spPr>
          <a:xfrm>
            <a:off x="683568" y="1052736"/>
            <a:ext cx="8280920" cy="5688632"/>
          </a:xfrm>
        </p:spPr>
        <p:txBody>
          <a:bodyPr>
            <a:normAutofit lnSpcReduction="10000"/>
          </a:bodyPr>
          <a:lstStyle/>
          <a:p>
            <a:pPr>
              <a:buFont typeface="Wingdings" pitchFamily="2" charset="2"/>
              <a:buNone/>
            </a:pPr>
            <a:endParaRPr lang="en-GB" b="1" dirty="0">
              <a:solidFill>
                <a:srgbClr val="FD1313"/>
              </a:solidFill>
            </a:endParaRPr>
          </a:p>
          <a:p>
            <a:pPr>
              <a:buFont typeface="Wingdings" pitchFamily="2" charset="2"/>
              <a:buChar char="Ø"/>
            </a:pPr>
            <a:r>
              <a:rPr lang="en-GB" sz="3200" dirty="0"/>
              <a:t>branches from the </a:t>
            </a:r>
          </a:p>
          <a:p>
            <a:pPr marL="0" indent="0">
              <a:buNone/>
            </a:pPr>
            <a:endParaRPr lang="en-GB" sz="3200" b="1" dirty="0">
              <a:solidFill>
                <a:srgbClr val="C00000"/>
              </a:solidFill>
            </a:endParaRPr>
          </a:p>
          <a:p>
            <a:pPr lvl="1"/>
            <a:r>
              <a:rPr lang="en-GB" sz="3200" b="1" i="1" dirty="0">
                <a:solidFill>
                  <a:srgbClr val="C00000"/>
                </a:solidFill>
              </a:rPr>
              <a:t>internal iliac artery</a:t>
            </a:r>
          </a:p>
          <a:p>
            <a:pPr marL="530352" lvl="1" indent="0">
              <a:buNone/>
            </a:pPr>
            <a:endParaRPr lang="en-GB" sz="3200" b="1" i="1" dirty="0">
              <a:solidFill>
                <a:srgbClr val="C00000"/>
              </a:solidFill>
            </a:endParaRPr>
          </a:p>
          <a:p>
            <a:pPr lvl="1"/>
            <a:r>
              <a:rPr lang="en-GB" sz="3200" b="1" i="1" dirty="0">
                <a:solidFill>
                  <a:srgbClr val="C00000"/>
                </a:solidFill>
              </a:rPr>
              <a:t>uterine artery</a:t>
            </a:r>
          </a:p>
          <a:p>
            <a:pPr marL="530352" lvl="1" indent="0">
              <a:buNone/>
            </a:pPr>
            <a:endParaRPr lang="en-GB" sz="3200" b="1" i="1" dirty="0">
              <a:solidFill>
                <a:srgbClr val="C00000"/>
              </a:solidFill>
            </a:endParaRPr>
          </a:p>
          <a:p>
            <a:pPr lvl="1"/>
            <a:r>
              <a:rPr lang="en-GB" sz="3200" b="1" i="1" dirty="0">
                <a:solidFill>
                  <a:srgbClr val="C00000"/>
                </a:solidFill>
              </a:rPr>
              <a:t>inferior vesical artery</a:t>
            </a:r>
          </a:p>
          <a:p>
            <a:pPr marL="530352" lvl="1" indent="0">
              <a:buNone/>
            </a:pPr>
            <a:endParaRPr lang="en-GB" sz="3200" b="1" i="1" dirty="0">
              <a:solidFill>
                <a:srgbClr val="C00000"/>
              </a:solidFill>
            </a:endParaRPr>
          </a:p>
          <a:p>
            <a:pPr lvl="1"/>
            <a:r>
              <a:rPr lang="en-GB" sz="3200" b="1" i="1" dirty="0">
                <a:solidFill>
                  <a:srgbClr val="C00000"/>
                </a:solidFill>
              </a:rPr>
              <a:t>vaginal artery</a:t>
            </a:r>
            <a:r>
              <a:rPr lang="en-GB" sz="3200" b="1" dirty="0">
                <a:solidFill>
                  <a:srgbClr val="C00000"/>
                </a:solidFill>
              </a:rPr>
              <a:t>.</a:t>
            </a:r>
          </a:p>
          <a:p>
            <a:pPr>
              <a:buFont typeface="Wingdings" pitchFamily="2" charset="2"/>
              <a:buNone/>
            </a:pPr>
            <a:r>
              <a:rPr lang="en-GB" b="1" dirty="0"/>
              <a:t> </a:t>
            </a:r>
          </a:p>
        </p:txBody>
      </p:sp>
    </p:spTree>
  </p:cSld>
  <p:clrMapOvr>
    <a:masterClrMapping/>
  </p:clrMapOvr>
  <p:transition>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55576" y="116632"/>
            <a:ext cx="8280920" cy="873968"/>
          </a:xfrm>
        </p:spPr>
        <p:txBody>
          <a:bodyPr/>
          <a:lstStyle/>
          <a:p>
            <a:pPr algn="ctr"/>
            <a:r>
              <a:rPr lang="en-GB" sz="4000" b="1" dirty="0">
                <a:solidFill>
                  <a:schemeClr val="accent6">
                    <a:lumMod val="50000"/>
                  </a:schemeClr>
                </a:solidFill>
              </a:rPr>
              <a:t>Applied anatomy – Ureteric injuries</a:t>
            </a:r>
            <a:endParaRPr lang="en-US" sz="4000" b="1" dirty="0">
              <a:solidFill>
                <a:schemeClr val="accent6">
                  <a:lumMod val="50000"/>
                </a:schemeClr>
              </a:solidFill>
            </a:endParaRPr>
          </a:p>
        </p:txBody>
      </p:sp>
      <p:sp>
        <p:nvSpPr>
          <p:cNvPr id="81923" name="Rectangle 3"/>
          <p:cNvSpPr>
            <a:spLocks noGrp="1" noChangeArrowheads="1"/>
          </p:cNvSpPr>
          <p:nvPr>
            <p:ph idx="1"/>
          </p:nvPr>
        </p:nvSpPr>
        <p:spPr>
          <a:xfrm>
            <a:off x="611560" y="1196752"/>
            <a:ext cx="8424936" cy="5544616"/>
          </a:xfrm>
        </p:spPr>
        <p:txBody>
          <a:bodyPr>
            <a:normAutofit lnSpcReduction="10000"/>
          </a:bodyPr>
          <a:lstStyle/>
          <a:p>
            <a:pPr algn="just">
              <a:buFont typeface="Wingdings" pitchFamily="2" charset="2"/>
              <a:buChar char="Ø"/>
            </a:pPr>
            <a:r>
              <a:rPr lang="en-GB" sz="2800" dirty="0">
                <a:solidFill>
                  <a:srgbClr val="FD1313"/>
                </a:solidFill>
              </a:rPr>
              <a:t>During Hysterectomy</a:t>
            </a:r>
            <a:r>
              <a:rPr lang="en-GB" sz="2800" dirty="0"/>
              <a:t> the ureter may be injured at the following sites: </a:t>
            </a:r>
          </a:p>
          <a:p>
            <a:pPr marL="0" indent="0" algn="just">
              <a:buNone/>
            </a:pPr>
            <a:r>
              <a:rPr lang="en-GB" sz="2800" dirty="0"/>
              <a:t> </a:t>
            </a:r>
            <a:endParaRPr lang="en-GB" sz="2800" dirty="0">
              <a:solidFill>
                <a:schemeClr val="tx1"/>
              </a:solidFill>
            </a:endParaRPr>
          </a:p>
          <a:p>
            <a:pPr lvl="1" algn="just"/>
            <a:r>
              <a:rPr lang="en-GB" sz="2800" dirty="0">
                <a:solidFill>
                  <a:schemeClr val="tx1"/>
                </a:solidFill>
              </a:rPr>
              <a:t>During clamping of the </a:t>
            </a:r>
            <a:r>
              <a:rPr lang="en-GB" sz="2800" dirty="0" err="1">
                <a:solidFill>
                  <a:schemeClr val="tx1"/>
                </a:solidFill>
              </a:rPr>
              <a:t>infundibulopelvic</a:t>
            </a:r>
            <a:r>
              <a:rPr lang="en-GB" sz="2800" dirty="0">
                <a:solidFill>
                  <a:schemeClr val="tx1"/>
                </a:solidFill>
              </a:rPr>
              <a:t> ligament as it passes below the ovarian vessels in the lateral pelvic wall.  </a:t>
            </a:r>
          </a:p>
          <a:p>
            <a:pPr marL="530352" lvl="1" indent="0" algn="just">
              <a:buNone/>
            </a:pPr>
            <a:endParaRPr lang="en-GB" sz="2800" dirty="0">
              <a:solidFill>
                <a:schemeClr val="tx1"/>
              </a:solidFill>
            </a:endParaRPr>
          </a:p>
          <a:p>
            <a:pPr lvl="1" algn="just"/>
            <a:r>
              <a:rPr lang="en-GB" sz="2800" dirty="0">
                <a:solidFill>
                  <a:schemeClr val="tx1"/>
                </a:solidFill>
              </a:rPr>
              <a:t>During clamping of the uterine arteries as it passes below the uterine artery 1 cm lateral to the cervix</a:t>
            </a:r>
          </a:p>
          <a:p>
            <a:pPr marL="530352" lvl="1" indent="0" algn="just">
              <a:buNone/>
            </a:pPr>
            <a:endParaRPr lang="en-GB" sz="2800" dirty="0">
              <a:solidFill>
                <a:schemeClr val="tx1"/>
              </a:solidFill>
            </a:endParaRPr>
          </a:p>
          <a:p>
            <a:pPr lvl="1" algn="just"/>
            <a:r>
              <a:rPr lang="en-GB" sz="2800" dirty="0">
                <a:solidFill>
                  <a:schemeClr val="tx1"/>
                </a:solidFill>
              </a:rPr>
              <a:t>During clamping the vaginal angles </a:t>
            </a:r>
            <a:r>
              <a:rPr lang="en-GB" sz="2800" dirty="0"/>
              <a:t>and the parametrium 1.0 cm lateral to vaginal vault.</a:t>
            </a:r>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title"/>
          </p:nvPr>
        </p:nvSpPr>
        <p:spPr>
          <a:xfrm>
            <a:off x="755576" y="116632"/>
            <a:ext cx="8136012" cy="2055068"/>
          </a:xfrm>
        </p:spPr>
        <p:txBody>
          <a:bodyPr/>
          <a:lstStyle/>
          <a:p>
            <a:pPr algn="ctr"/>
            <a:r>
              <a:rPr lang="en-GB" sz="3200" b="1" dirty="0">
                <a:solidFill>
                  <a:schemeClr val="accent6">
                    <a:lumMod val="50000"/>
                  </a:schemeClr>
                </a:solidFill>
              </a:rPr>
              <a:t>UTERINE AND CERVICAL LIGAMENTS</a:t>
            </a:r>
            <a:endParaRPr lang="en-US" sz="3200" b="1" dirty="0">
              <a:solidFill>
                <a:schemeClr val="accent6">
                  <a:lumMod val="50000"/>
                </a:schemeClr>
              </a:solidFill>
            </a:endParaRPr>
          </a:p>
        </p:txBody>
      </p:sp>
      <p:sp>
        <p:nvSpPr>
          <p:cNvPr id="45062" name="Rectangle 6"/>
          <p:cNvSpPr>
            <a:spLocks noGrp="1" noChangeArrowheads="1"/>
          </p:cNvSpPr>
          <p:nvPr>
            <p:ph idx="1"/>
          </p:nvPr>
        </p:nvSpPr>
        <p:spPr>
          <a:xfrm>
            <a:off x="1028700" y="1124744"/>
            <a:ext cx="7200900" cy="4742656"/>
          </a:xfrm>
        </p:spPr>
        <p:txBody>
          <a:bodyPr>
            <a:normAutofit/>
          </a:bodyPr>
          <a:lstStyle/>
          <a:p>
            <a:pPr algn="just"/>
            <a:r>
              <a:rPr lang="en-GB" sz="2800" dirty="0"/>
              <a:t>Broad ligament </a:t>
            </a:r>
          </a:p>
          <a:p>
            <a:pPr algn="just"/>
            <a:r>
              <a:rPr lang="en-GB" sz="2800" dirty="0"/>
              <a:t>Round ligament </a:t>
            </a:r>
          </a:p>
          <a:p>
            <a:pPr algn="just"/>
            <a:r>
              <a:rPr lang="en-GB" sz="2800" dirty="0"/>
              <a:t>Ovarian ligament </a:t>
            </a:r>
            <a:endParaRPr lang="en-US" sz="2800" dirty="0"/>
          </a:p>
        </p:txBody>
      </p:sp>
      <p:pic>
        <p:nvPicPr>
          <p:cNvPr id="45060" name="Picture 4" descr="4"/>
          <p:cNvPicPr>
            <a:picLocks noChangeAspect="1" noChangeArrowheads="1"/>
          </p:cNvPicPr>
          <p:nvPr/>
        </p:nvPicPr>
        <p:blipFill>
          <a:blip r:embed="rId2" cstate="print"/>
          <a:srcRect l="3915" t="4128" r="10272" b="61017"/>
          <a:stretch>
            <a:fillRect/>
          </a:stretch>
        </p:blipFill>
        <p:spPr bwMode="auto">
          <a:xfrm>
            <a:off x="251520" y="2780928"/>
            <a:ext cx="8784976" cy="3960440"/>
          </a:xfrm>
          <a:prstGeom prst="rect">
            <a:avLst/>
          </a:prstGeom>
          <a:noFill/>
          <a:ln w="9525" algn="in">
            <a:noFill/>
            <a:miter lim="800000"/>
            <a:headEnd/>
            <a:tailEnd/>
          </a:ln>
          <a:effectLst/>
        </p:spPr>
      </p:pic>
    </p:spTree>
  </p:cSld>
  <p:clrMapOvr>
    <a:masterClrMapping/>
  </p:clrMapOvr>
  <p:transition>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179512" y="188640"/>
            <a:ext cx="8856984" cy="1080120"/>
          </a:xfrm>
        </p:spPr>
        <p:txBody>
          <a:bodyPr/>
          <a:lstStyle/>
          <a:p>
            <a:pPr algn="ctr"/>
            <a:r>
              <a:rPr lang="en-GB" b="1" dirty="0">
                <a:solidFill>
                  <a:schemeClr val="accent6">
                    <a:lumMod val="50000"/>
                  </a:schemeClr>
                </a:solidFill>
              </a:rPr>
              <a:t>THE BROAD LIGAMENT</a:t>
            </a:r>
            <a:endParaRPr lang="en-US" b="1" dirty="0">
              <a:solidFill>
                <a:schemeClr val="accent6">
                  <a:lumMod val="50000"/>
                </a:schemeClr>
              </a:solidFill>
            </a:endParaRPr>
          </a:p>
        </p:txBody>
      </p:sp>
      <p:sp>
        <p:nvSpPr>
          <p:cNvPr id="72709" name="Rectangle 5"/>
          <p:cNvSpPr>
            <a:spLocks noGrp="1" noChangeArrowheads="1"/>
          </p:cNvSpPr>
          <p:nvPr>
            <p:ph idx="1"/>
          </p:nvPr>
        </p:nvSpPr>
        <p:spPr>
          <a:xfrm>
            <a:off x="611560" y="1052736"/>
            <a:ext cx="8352928" cy="4814664"/>
          </a:xfrm>
        </p:spPr>
        <p:txBody>
          <a:bodyPr>
            <a:normAutofit/>
          </a:bodyPr>
          <a:lstStyle/>
          <a:p>
            <a:pPr algn="just">
              <a:buFont typeface="Wingdings" pitchFamily="2" charset="2"/>
              <a:buChar char="Ø"/>
            </a:pPr>
            <a:r>
              <a:rPr lang="en-GB" sz="2800" dirty="0"/>
              <a:t>The broad ligament is a </a:t>
            </a:r>
            <a:r>
              <a:rPr lang="en-GB" sz="2800" dirty="0">
                <a:solidFill>
                  <a:schemeClr val="tx1"/>
                </a:solidFill>
              </a:rPr>
              <a:t>double sheet of peritoneum that extends from the lateral wall of the uterus to the lateral pelvic wall. </a:t>
            </a:r>
          </a:p>
          <a:p>
            <a:pPr algn="just">
              <a:buFont typeface="Wingdings" pitchFamily="2" charset="2"/>
              <a:buChar char="Ø"/>
            </a:pPr>
            <a:r>
              <a:rPr lang="en-GB" sz="2800" dirty="0">
                <a:solidFill>
                  <a:schemeClr val="tx1"/>
                </a:solidFill>
              </a:rPr>
              <a:t>Its outer upper part form</a:t>
            </a:r>
            <a:r>
              <a:rPr lang="en-GB" sz="2800" dirty="0"/>
              <a:t>s the </a:t>
            </a:r>
            <a:r>
              <a:rPr lang="en-GB" sz="2800" dirty="0" err="1"/>
              <a:t>infundibulopelvic</a:t>
            </a:r>
            <a:r>
              <a:rPr lang="en-GB" sz="2800" dirty="0"/>
              <a:t> ligament in which the ovarian vessels traverse their way to the ovary.</a:t>
            </a:r>
            <a:endParaRPr lang="en-US" sz="2800" dirty="0"/>
          </a:p>
        </p:txBody>
      </p:sp>
      <p:pic>
        <p:nvPicPr>
          <p:cNvPr id="72711" name="Picture 7" descr="image1161"/>
          <p:cNvPicPr>
            <a:picLocks noChangeAspect="1" noChangeArrowheads="1"/>
          </p:cNvPicPr>
          <p:nvPr/>
        </p:nvPicPr>
        <p:blipFill>
          <a:blip r:embed="rId2" cstate="print">
            <a:lum contrast="24000"/>
          </a:blip>
          <a:srcRect/>
          <a:stretch>
            <a:fillRect/>
          </a:stretch>
        </p:blipFill>
        <p:spPr bwMode="auto">
          <a:xfrm>
            <a:off x="2411760" y="3717032"/>
            <a:ext cx="6394103" cy="3014464"/>
          </a:xfrm>
          <a:prstGeom prst="rect">
            <a:avLst/>
          </a:prstGeom>
          <a:noFill/>
        </p:spPr>
      </p:pic>
    </p:spTree>
  </p:cSld>
  <p:clrMapOvr>
    <a:masterClrMapping/>
  </p:clrMapOvr>
  <p:transition>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39552" y="116632"/>
            <a:ext cx="8496944" cy="2055068"/>
          </a:xfrm>
        </p:spPr>
        <p:txBody>
          <a:bodyPr>
            <a:normAutofit/>
          </a:bodyPr>
          <a:lstStyle/>
          <a:p>
            <a:pPr algn="ctr"/>
            <a:r>
              <a:rPr lang="en-GB" sz="3600" b="1" dirty="0">
                <a:solidFill>
                  <a:schemeClr val="accent6">
                    <a:lumMod val="50000"/>
                  </a:schemeClr>
                </a:solidFill>
              </a:rPr>
              <a:t>Contents of the Broad Ligament</a:t>
            </a:r>
            <a:endParaRPr lang="en-US" sz="3600" b="1" dirty="0">
              <a:solidFill>
                <a:schemeClr val="accent6">
                  <a:lumMod val="50000"/>
                </a:schemeClr>
              </a:solidFill>
            </a:endParaRPr>
          </a:p>
        </p:txBody>
      </p:sp>
      <p:sp>
        <p:nvSpPr>
          <p:cNvPr id="46085" name="Rectangle 5"/>
          <p:cNvSpPr>
            <a:spLocks noGrp="1" noChangeArrowheads="1"/>
          </p:cNvSpPr>
          <p:nvPr>
            <p:ph idx="1"/>
          </p:nvPr>
        </p:nvSpPr>
        <p:spPr>
          <a:xfrm>
            <a:off x="457200" y="764704"/>
            <a:ext cx="8229600" cy="5688484"/>
          </a:xfrm>
        </p:spPr>
        <p:txBody>
          <a:bodyPr>
            <a:noAutofit/>
          </a:bodyPr>
          <a:lstStyle/>
          <a:p>
            <a:pPr>
              <a:lnSpc>
                <a:spcPct val="90000"/>
              </a:lnSpc>
            </a:pPr>
            <a:r>
              <a:rPr lang="en-GB" sz="2400" dirty="0"/>
              <a:t>Round ligament </a:t>
            </a:r>
          </a:p>
          <a:p>
            <a:pPr>
              <a:lnSpc>
                <a:spcPct val="90000"/>
              </a:lnSpc>
            </a:pPr>
            <a:r>
              <a:rPr lang="en-GB" sz="2400" dirty="0"/>
              <a:t>Ovarian vessels </a:t>
            </a:r>
          </a:p>
          <a:p>
            <a:pPr>
              <a:lnSpc>
                <a:spcPct val="90000"/>
              </a:lnSpc>
            </a:pPr>
            <a:r>
              <a:rPr lang="en-GB" sz="2400" dirty="0"/>
              <a:t>Uterine vessels </a:t>
            </a:r>
          </a:p>
          <a:p>
            <a:pPr>
              <a:lnSpc>
                <a:spcPct val="90000"/>
              </a:lnSpc>
            </a:pPr>
            <a:r>
              <a:rPr lang="en-GB" sz="2400" dirty="0"/>
              <a:t>Ureter </a:t>
            </a:r>
          </a:p>
          <a:p>
            <a:pPr>
              <a:lnSpc>
                <a:spcPct val="90000"/>
              </a:lnSpc>
            </a:pPr>
            <a:r>
              <a:rPr lang="en-GB" sz="2400" dirty="0"/>
              <a:t>Parametrial lymphatics and lymph nodes </a:t>
            </a:r>
          </a:p>
          <a:p>
            <a:pPr>
              <a:lnSpc>
                <a:spcPct val="90000"/>
              </a:lnSpc>
            </a:pPr>
            <a:r>
              <a:rPr lang="en-GB" sz="2400" dirty="0"/>
              <a:t>Sympathetic and parasympathetic nerves </a:t>
            </a:r>
          </a:p>
          <a:p>
            <a:pPr>
              <a:lnSpc>
                <a:spcPct val="90000"/>
              </a:lnSpc>
            </a:pPr>
            <a:r>
              <a:rPr lang="en-GB" sz="2400" dirty="0"/>
              <a:t>Parametrial pelvic cellular tissue and fascia</a:t>
            </a:r>
          </a:p>
          <a:p>
            <a:pPr>
              <a:lnSpc>
                <a:spcPct val="90000"/>
              </a:lnSpc>
            </a:pPr>
            <a:r>
              <a:rPr lang="en-GB" sz="2400" dirty="0"/>
              <a:t>Embryological remnants of the Wolffian ducts</a:t>
            </a:r>
          </a:p>
          <a:p>
            <a:pPr>
              <a:lnSpc>
                <a:spcPct val="90000"/>
              </a:lnSpc>
            </a:pPr>
            <a:r>
              <a:rPr lang="en-GB" sz="2400" dirty="0"/>
              <a:t>Hydatid cyst of Morgagni </a:t>
            </a:r>
          </a:p>
          <a:p>
            <a:pPr>
              <a:lnSpc>
                <a:spcPct val="90000"/>
              </a:lnSpc>
            </a:pPr>
            <a:r>
              <a:rPr lang="en-GB" sz="2400" dirty="0" err="1"/>
              <a:t>Koblet’s</a:t>
            </a:r>
            <a:r>
              <a:rPr lang="en-GB" sz="2400" dirty="0"/>
              <a:t> tubules </a:t>
            </a:r>
          </a:p>
          <a:p>
            <a:pPr>
              <a:lnSpc>
                <a:spcPct val="90000"/>
              </a:lnSpc>
            </a:pPr>
            <a:r>
              <a:rPr lang="en-GB" sz="2400" dirty="0"/>
              <a:t>Epoophoron</a:t>
            </a:r>
          </a:p>
          <a:p>
            <a:pPr>
              <a:lnSpc>
                <a:spcPct val="90000"/>
              </a:lnSpc>
            </a:pPr>
            <a:r>
              <a:rPr lang="en-GB" sz="2400" dirty="0" err="1"/>
              <a:t>Paroophoron</a:t>
            </a:r>
            <a:r>
              <a:rPr lang="en-GB" sz="2400" dirty="0"/>
              <a:t> Gartner’s duct</a:t>
            </a:r>
          </a:p>
        </p:txBody>
      </p:sp>
      <p:pic>
        <p:nvPicPr>
          <p:cNvPr id="46086" name="Picture 6" descr="6"/>
          <p:cNvPicPr>
            <a:picLocks noChangeAspect="1" noChangeArrowheads="1"/>
          </p:cNvPicPr>
          <p:nvPr/>
        </p:nvPicPr>
        <p:blipFill>
          <a:blip r:embed="rId2" cstate="print"/>
          <a:srcRect l="14120" t="17860" r="2969" b="13844"/>
          <a:stretch>
            <a:fillRect/>
          </a:stretch>
        </p:blipFill>
        <p:spPr bwMode="auto">
          <a:xfrm>
            <a:off x="5148064" y="4509120"/>
            <a:ext cx="3888432" cy="2348879"/>
          </a:xfrm>
          <a:prstGeom prst="rect">
            <a:avLst/>
          </a:prstGeom>
          <a:noFill/>
          <a:ln w="9525" algn="in">
            <a:noFill/>
            <a:miter lim="800000"/>
            <a:headEnd/>
            <a:tailEnd/>
          </a:ln>
          <a:effectLst/>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descr="pelvicflr"/>
          <p:cNvPicPr>
            <a:picLocks noChangeAspect="1" noChangeArrowheads="1"/>
          </p:cNvPicPr>
          <p:nvPr/>
        </p:nvPicPr>
        <p:blipFill>
          <a:blip r:embed="rId2" cstate="print"/>
          <a:srcRect t="6078"/>
          <a:stretch>
            <a:fillRect/>
          </a:stretch>
        </p:blipFill>
        <p:spPr bwMode="auto">
          <a:xfrm>
            <a:off x="5364088" y="4437111"/>
            <a:ext cx="3771975" cy="2420889"/>
          </a:xfrm>
          <a:prstGeom prst="rect">
            <a:avLst/>
          </a:prstGeom>
          <a:noFill/>
        </p:spPr>
      </p:pic>
      <p:sp>
        <p:nvSpPr>
          <p:cNvPr id="49156" name="Rectangle 4"/>
          <p:cNvSpPr>
            <a:spLocks noGrp="1" noChangeArrowheads="1"/>
          </p:cNvSpPr>
          <p:nvPr>
            <p:ph type="title"/>
          </p:nvPr>
        </p:nvSpPr>
        <p:spPr>
          <a:xfrm>
            <a:off x="1028700" y="115887"/>
            <a:ext cx="7935788" cy="2055813"/>
          </a:xfrm>
        </p:spPr>
        <p:txBody>
          <a:bodyPr>
            <a:normAutofit/>
          </a:bodyPr>
          <a:lstStyle/>
          <a:p>
            <a:pPr algn="ctr"/>
            <a:r>
              <a:rPr lang="en-GB" sz="4000" b="1" dirty="0">
                <a:solidFill>
                  <a:schemeClr val="accent6">
                    <a:lumMod val="50000"/>
                  </a:schemeClr>
                </a:solidFill>
              </a:rPr>
              <a:t>THE PELVIC FLOOR</a:t>
            </a:r>
            <a:endParaRPr lang="en-US" sz="4000" b="1" dirty="0">
              <a:solidFill>
                <a:schemeClr val="accent6">
                  <a:lumMod val="50000"/>
                </a:schemeClr>
              </a:solidFill>
            </a:endParaRPr>
          </a:p>
        </p:txBody>
      </p:sp>
      <p:sp>
        <p:nvSpPr>
          <p:cNvPr id="49157" name="Rectangle 5"/>
          <p:cNvSpPr>
            <a:spLocks noGrp="1" noChangeArrowheads="1"/>
          </p:cNvSpPr>
          <p:nvPr>
            <p:ph idx="1"/>
          </p:nvPr>
        </p:nvSpPr>
        <p:spPr>
          <a:xfrm>
            <a:off x="395288" y="1052736"/>
            <a:ext cx="8229600" cy="5544616"/>
          </a:xfrm>
        </p:spPr>
        <p:txBody>
          <a:bodyPr>
            <a:normAutofit/>
          </a:bodyPr>
          <a:lstStyle/>
          <a:p>
            <a:pPr>
              <a:buFont typeface="Wingdings" pitchFamily="2" charset="2"/>
              <a:buChar char="Ø"/>
            </a:pPr>
            <a:r>
              <a:rPr lang="en-GB" sz="2400" dirty="0"/>
              <a:t>All tissues lying </a:t>
            </a:r>
            <a:r>
              <a:rPr lang="en-GB" sz="2400" b="1" dirty="0">
                <a:solidFill>
                  <a:srgbClr val="C00000"/>
                </a:solidFill>
              </a:rPr>
              <a:t>between the pelvic cavity and the surface of the vulva and perineum. </a:t>
            </a:r>
          </a:p>
          <a:p>
            <a:pPr>
              <a:buFont typeface="Wingdings" pitchFamily="2" charset="2"/>
              <a:buChar char="Ø"/>
            </a:pPr>
            <a:r>
              <a:rPr lang="en-GB" sz="2400" dirty="0"/>
              <a:t>Includes: </a:t>
            </a:r>
          </a:p>
          <a:p>
            <a:pPr lvl="1"/>
            <a:r>
              <a:rPr lang="en-GB" sz="2400" b="1" dirty="0"/>
              <a:t>Pelvic peritoneum</a:t>
            </a:r>
          </a:p>
          <a:p>
            <a:pPr lvl="1"/>
            <a:r>
              <a:rPr lang="en-GB" sz="2400" b="1" dirty="0"/>
              <a:t>Extraperitoneal fat and cellular tissue</a:t>
            </a:r>
          </a:p>
          <a:p>
            <a:pPr lvl="1"/>
            <a:r>
              <a:rPr lang="en-GB" sz="2400" b="1" dirty="0"/>
              <a:t>Levators ani and their fascial coats</a:t>
            </a:r>
          </a:p>
          <a:p>
            <a:pPr lvl="1"/>
            <a:r>
              <a:rPr lang="en-GB" sz="2400" b="1" dirty="0"/>
              <a:t>The triangular ligament (urogenital diaphragm)</a:t>
            </a:r>
          </a:p>
          <a:p>
            <a:pPr lvl="1"/>
            <a:r>
              <a:rPr lang="en-GB" sz="2400" b="1" dirty="0"/>
              <a:t>The perineal muscles and their aponeuroses</a:t>
            </a:r>
          </a:p>
          <a:p>
            <a:pPr lvl="1"/>
            <a:r>
              <a:rPr lang="en-GB" sz="2400" b="1" dirty="0"/>
              <a:t>Subcutaneous fascia and fat</a:t>
            </a:r>
          </a:p>
          <a:p>
            <a:pPr lvl="1"/>
            <a:r>
              <a:rPr lang="en-GB" sz="2400" b="1" dirty="0"/>
              <a:t>Skin.</a:t>
            </a:r>
          </a:p>
        </p:txBody>
      </p:sp>
    </p:spTree>
    <p:extLst>
      <p:ext uri="{BB962C8B-B14F-4D97-AF65-F5344CB8AC3E}">
        <p14:creationId xmlns:p14="http://schemas.microsoft.com/office/powerpoint/2010/main" val="3730600522"/>
      </p:ext>
    </p:extLst>
  </p:cSld>
  <p:clrMapOvr>
    <a:masterClrMapping/>
  </p:clrMapOvr>
  <p:transition>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57200" y="116632"/>
            <a:ext cx="8686800" cy="1152128"/>
          </a:xfrm>
        </p:spPr>
        <p:txBody>
          <a:bodyPr/>
          <a:lstStyle/>
          <a:p>
            <a:pPr algn="ctr"/>
            <a:r>
              <a:rPr lang="en-GB" b="1" dirty="0">
                <a:solidFill>
                  <a:schemeClr val="accent6">
                    <a:lumMod val="50000"/>
                  </a:schemeClr>
                </a:solidFill>
              </a:rPr>
              <a:t>The Round Ligament</a:t>
            </a:r>
            <a:endParaRPr lang="en-US" b="1" dirty="0">
              <a:solidFill>
                <a:schemeClr val="accent6">
                  <a:lumMod val="50000"/>
                </a:schemeClr>
              </a:solidFill>
            </a:endParaRPr>
          </a:p>
        </p:txBody>
      </p:sp>
      <p:sp>
        <p:nvSpPr>
          <p:cNvPr id="47109" name="Rectangle 5"/>
          <p:cNvSpPr>
            <a:spLocks noGrp="1" noChangeArrowheads="1"/>
          </p:cNvSpPr>
          <p:nvPr>
            <p:ph idx="1"/>
          </p:nvPr>
        </p:nvSpPr>
        <p:spPr>
          <a:xfrm>
            <a:off x="179512" y="1124744"/>
            <a:ext cx="5616451" cy="5733256"/>
          </a:xfrm>
        </p:spPr>
        <p:txBody>
          <a:bodyPr>
            <a:noAutofit/>
          </a:bodyPr>
          <a:lstStyle/>
          <a:p>
            <a:pPr algn="just">
              <a:buFont typeface="Wingdings" pitchFamily="2" charset="2"/>
              <a:buChar char="Ø"/>
            </a:pPr>
            <a:r>
              <a:rPr lang="en-GB" sz="2800" dirty="0"/>
              <a:t>A </a:t>
            </a:r>
            <a:r>
              <a:rPr lang="en-GB" sz="2800" dirty="0">
                <a:solidFill>
                  <a:schemeClr val="tx1"/>
                </a:solidFill>
              </a:rPr>
              <a:t>fibromuscular ligament attached to the uterine cornu. </a:t>
            </a:r>
          </a:p>
          <a:p>
            <a:pPr algn="just">
              <a:buFont typeface="Wingdings" pitchFamily="2" charset="2"/>
              <a:buChar char="Ø"/>
            </a:pPr>
            <a:r>
              <a:rPr lang="en-GB" sz="2800" dirty="0">
                <a:solidFill>
                  <a:schemeClr val="tx1"/>
                </a:solidFill>
              </a:rPr>
              <a:t>Runs downwards and forwards in between the two </a:t>
            </a:r>
            <a:r>
              <a:rPr lang="en-GB" sz="2800" dirty="0" err="1">
                <a:solidFill>
                  <a:schemeClr val="tx1"/>
                </a:solidFill>
              </a:rPr>
              <a:t>leafs</a:t>
            </a:r>
            <a:r>
              <a:rPr lang="en-GB" sz="2800" dirty="0">
                <a:solidFill>
                  <a:schemeClr val="tx1"/>
                </a:solidFill>
              </a:rPr>
              <a:t> of the broad ligament to enter the inguinal canal via the internal inguinal ring and comes out of it at the external inguinal ring to be inserted in the upper part of the labium majus. </a:t>
            </a:r>
          </a:p>
          <a:p>
            <a:pPr algn="just">
              <a:buFont typeface="Wingdings" pitchFamily="2" charset="2"/>
              <a:buChar char="Ø"/>
            </a:pPr>
            <a:r>
              <a:rPr lang="en-GB" sz="2800" dirty="0">
                <a:solidFill>
                  <a:schemeClr val="tx1"/>
                </a:solidFill>
              </a:rPr>
              <a:t>It pulls the uterus forwards </a:t>
            </a:r>
            <a:r>
              <a:rPr lang="en-GB" sz="2800" dirty="0"/>
              <a:t>and help keeping it in an anteverted position.</a:t>
            </a:r>
          </a:p>
        </p:txBody>
      </p:sp>
      <p:pic>
        <p:nvPicPr>
          <p:cNvPr id="47110" name="Picture 6" descr="round lig"/>
          <p:cNvPicPr>
            <a:picLocks noChangeAspect="1" noChangeArrowheads="1"/>
          </p:cNvPicPr>
          <p:nvPr/>
        </p:nvPicPr>
        <p:blipFill>
          <a:blip r:embed="rId2" cstate="print"/>
          <a:srcRect/>
          <a:stretch>
            <a:fillRect/>
          </a:stretch>
        </p:blipFill>
        <p:spPr bwMode="auto">
          <a:xfrm>
            <a:off x="5867400" y="1844824"/>
            <a:ext cx="3169096" cy="4852987"/>
          </a:xfrm>
          <a:prstGeom prst="rect">
            <a:avLst/>
          </a:prstGeom>
          <a:noFill/>
        </p:spPr>
      </p:pic>
    </p:spTree>
  </p:cSld>
  <p:clrMapOvr>
    <a:masterClrMapping/>
  </p:clrMapOvr>
  <p:transition>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683568" y="116632"/>
            <a:ext cx="8352928" cy="2055068"/>
          </a:xfrm>
        </p:spPr>
        <p:txBody>
          <a:bodyPr/>
          <a:lstStyle/>
          <a:p>
            <a:pPr algn="ctr"/>
            <a:r>
              <a:rPr lang="en-GB" b="1" dirty="0">
                <a:solidFill>
                  <a:schemeClr val="accent6">
                    <a:lumMod val="50000"/>
                  </a:schemeClr>
                </a:solidFill>
              </a:rPr>
              <a:t>The ovarian ligament</a:t>
            </a:r>
            <a:endParaRPr lang="en-US" b="1" dirty="0">
              <a:solidFill>
                <a:schemeClr val="accent6">
                  <a:lumMod val="50000"/>
                </a:schemeClr>
              </a:solidFill>
            </a:endParaRPr>
          </a:p>
        </p:txBody>
      </p:sp>
      <p:sp>
        <p:nvSpPr>
          <p:cNvPr id="73733" name="Rectangle 5"/>
          <p:cNvSpPr>
            <a:spLocks noGrp="1" noChangeArrowheads="1"/>
          </p:cNvSpPr>
          <p:nvPr>
            <p:ph idx="1"/>
          </p:nvPr>
        </p:nvSpPr>
        <p:spPr>
          <a:xfrm>
            <a:off x="457200" y="1052736"/>
            <a:ext cx="3394075" cy="5616624"/>
          </a:xfrm>
        </p:spPr>
        <p:txBody>
          <a:bodyPr>
            <a:normAutofit/>
          </a:bodyPr>
          <a:lstStyle/>
          <a:p>
            <a:pPr algn="just">
              <a:buFont typeface="Wingdings" pitchFamily="2" charset="2"/>
              <a:buChar char="Ø"/>
            </a:pPr>
            <a:r>
              <a:rPr lang="en-GB" sz="2800" dirty="0"/>
              <a:t>A fibromuscular ligament that </a:t>
            </a:r>
            <a:r>
              <a:rPr lang="en-GB" sz="2800" dirty="0">
                <a:solidFill>
                  <a:schemeClr val="tx1"/>
                </a:solidFill>
              </a:rPr>
              <a:t>attaches the inner lower pole of the ovary to the cornu of the uterus. </a:t>
            </a:r>
          </a:p>
          <a:p>
            <a:pPr algn="just"/>
            <a:endParaRPr lang="en-GB" sz="2800" dirty="0"/>
          </a:p>
          <a:p>
            <a:pPr marL="0" indent="0" algn="just">
              <a:buNone/>
            </a:pPr>
            <a:endParaRPr lang="en-GB" sz="2800" dirty="0"/>
          </a:p>
          <a:p>
            <a:pPr algn="just">
              <a:buFont typeface="Wingdings" pitchFamily="2" charset="2"/>
              <a:buChar char="Ø"/>
            </a:pPr>
            <a:r>
              <a:rPr lang="en-GB" sz="2800" dirty="0"/>
              <a:t>It plays no role in pelvic support of the uterus.</a:t>
            </a:r>
            <a:endParaRPr lang="en-US" sz="2800" dirty="0"/>
          </a:p>
        </p:txBody>
      </p:sp>
      <p:pic>
        <p:nvPicPr>
          <p:cNvPr id="73735" name="Picture 7" descr="ovarian lig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1274" y="1340768"/>
            <a:ext cx="5185221" cy="5112568"/>
          </a:xfrm>
          <a:prstGeom prst="rect">
            <a:avLst/>
          </a:prstGeom>
          <a:noFill/>
        </p:spPr>
      </p:pic>
    </p:spTree>
  </p:cSld>
  <p:clrMapOvr>
    <a:masterClrMapping/>
  </p:clrMapOvr>
  <p:transition>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611560" y="116632"/>
            <a:ext cx="8532440" cy="1483568"/>
          </a:xfrm>
        </p:spPr>
        <p:txBody>
          <a:bodyPr/>
          <a:lstStyle/>
          <a:p>
            <a:pPr algn="ctr"/>
            <a:r>
              <a:rPr lang="en-GB" b="1" dirty="0">
                <a:solidFill>
                  <a:schemeClr val="accent6">
                    <a:lumMod val="50000"/>
                  </a:schemeClr>
                </a:solidFill>
              </a:rPr>
              <a:t>THE CERVICAL LIGAMENTS</a:t>
            </a:r>
            <a:endParaRPr lang="en-US" b="1" dirty="0">
              <a:solidFill>
                <a:schemeClr val="accent6">
                  <a:lumMod val="50000"/>
                </a:schemeClr>
              </a:solidFill>
            </a:endParaRPr>
          </a:p>
        </p:txBody>
      </p:sp>
      <p:sp>
        <p:nvSpPr>
          <p:cNvPr id="48133" name="Rectangle 5"/>
          <p:cNvSpPr>
            <a:spLocks noGrp="1" noChangeArrowheads="1"/>
          </p:cNvSpPr>
          <p:nvPr>
            <p:ph idx="1"/>
          </p:nvPr>
        </p:nvSpPr>
        <p:spPr>
          <a:xfrm>
            <a:off x="107505" y="1124744"/>
            <a:ext cx="4464496" cy="5616624"/>
          </a:xfrm>
        </p:spPr>
        <p:txBody>
          <a:bodyPr>
            <a:normAutofit/>
          </a:bodyPr>
          <a:lstStyle/>
          <a:p>
            <a:pPr algn="just">
              <a:lnSpc>
                <a:spcPct val="90000"/>
              </a:lnSpc>
              <a:buFont typeface="Wingdings" pitchFamily="2" charset="2"/>
              <a:buChar char="Ø"/>
            </a:pPr>
            <a:r>
              <a:rPr lang="en-GB" sz="2800" dirty="0"/>
              <a:t>The cervical ligaments are condensed thickening of the </a:t>
            </a:r>
            <a:r>
              <a:rPr lang="en-GB" sz="2800" dirty="0">
                <a:solidFill>
                  <a:schemeClr val="tx1"/>
                </a:solidFill>
              </a:rPr>
              <a:t>pelvic cellular tissue, that lies between the pelvic peri­toneum above and the levators ani below and radiates outwards from the cervix to reach the pelvic walls. </a:t>
            </a:r>
          </a:p>
          <a:p>
            <a:pPr marL="0" indent="0" algn="just">
              <a:lnSpc>
                <a:spcPct val="90000"/>
              </a:lnSpc>
              <a:buNone/>
            </a:pPr>
            <a:endParaRPr lang="en-GB" sz="2800" dirty="0">
              <a:solidFill>
                <a:schemeClr val="tx1"/>
              </a:solidFill>
            </a:endParaRPr>
          </a:p>
          <a:p>
            <a:pPr algn="just">
              <a:lnSpc>
                <a:spcPct val="90000"/>
              </a:lnSpc>
              <a:buFont typeface="Wingdings" pitchFamily="2" charset="2"/>
              <a:buChar char="Ø"/>
            </a:pPr>
            <a:r>
              <a:rPr lang="en-GB" sz="2800" dirty="0">
                <a:solidFill>
                  <a:schemeClr val="tx1"/>
                </a:solidFill>
              </a:rPr>
              <a:t>They act as the chief support of the uterus and pelvic structures </a:t>
            </a:r>
            <a:endParaRPr lang="el-GR" sz="2800" dirty="0">
              <a:solidFill>
                <a:schemeClr val="tx1"/>
              </a:solidFill>
            </a:endParaRPr>
          </a:p>
        </p:txBody>
      </p:sp>
      <p:pic>
        <p:nvPicPr>
          <p:cNvPr id="48135" name="Picture 7" descr="cardlig"/>
          <p:cNvPicPr>
            <a:picLocks noChangeAspect="1" noChangeArrowheads="1"/>
          </p:cNvPicPr>
          <p:nvPr/>
        </p:nvPicPr>
        <p:blipFill>
          <a:blip r:embed="rId2" cstate="print"/>
          <a:srcRect/>
          <a:stretch>
            <a:fillRect/>
          </a:stretch>
        </p:blipFill>
        <p:spPr bwMode="auto">
          <a:xfrm>
            <a:off x="4788024" y="1773238"/>
            <a:ext cx="4248472" cy="4530725"/>
          </a:xfrm>
          <a:prstGeom prst="rect">
            <a:avLst/>
          </a:prstGeom>
          <a:noFill/>
        </p:spPr>
      </p:pic>
    </p:spTree>
  </p:cSld>
  <p:clrMapOvr>
    <a:masterClrMapping/>
  </p:clrMapOvr>
  <p:transition>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7544" y="188640"/>
            <a:ext cx="8424936" cy="936104"/>
          </a:xfrm>
        </p:spPr>
        <p:txBody>
          <a:bodyPr>
            <a:normAutofit/>
          </a:bodyPr>
          <a:lstStyle/>
          <a:p>
            <a:pPr algn="ctr"/>
            <a:r>
              <a:rPr lang="en-GB" sz="4000" b="1" dirty="0">
                <a:solidFill>
                  <a:schemeClr val="accent6">
                    <a:lumMod val="50000"/>
                  </a:schemeClr>
                </a:solidFill>
              </a:rPr>
              <a:t>Three Pairs of Ligaments</a:t>
            </a:r>
            <a:endParaRPr lang="en-US" sz="4000" b="1" dirty="0">
              <a:solidFill>
                <a:schemeClr val="accent6">
                  <a:lumMod val="50000"/>
                </a:schemeClr>
              </a:solidFill>
            </a:endParaRPr>
          </a:p>
        </p:txBody>
      </p:sp>
      <p:sp>
        <p:nvSpPr>
          <p:cNvPr id="74755" name="Rectangle 3"/>
          <p:cNvSpPr>
            <a:spLocks noGrp="1" noChangeArrowheads="1"/>
          </p:cNvSpPr>
          <p:nvPr>
            <p:ph idx="1"/>
          </p:nvPr>
        </p:nvSpPr>
        <p:spPr>
          <a:xfrm>
            <a:off x="611560" y="1124744"/>
            <a:ext cx="8280920" cy="5544616"/>
          </a:xfrm>
        </p:spPr>
        <p:txBody>
          <a:bodyPr>
            <a:normAutofit/>
          </a:bodyPr>
          <a:lstStyle/>
          <a:p>
            <a:pPr algn="just">
              <a:lnSpc>
                <a:spcPct val="90000"/>
              </a:lnSpc>
              <a:buFont typeface="Wingdings" pitchFamily="2" charset="2"/>
              <a:buChar char="Ø"/>
            </a:pPr>
            <a:r>
              <a:rPr lang="en-GB" sz="2400" b="1" dirty="0" err="1">
                <a:solidFill>
                  <a:srgbClr val="241AF6"/>
                </a:solidFill>
              </a:rPr>
              <a:t>Mackenrodt’s</a:t>
            </a:r>
            <a:r>
              <a:rPr lang="en-GB" sz="2400" b="1" dirty="0">
                <a:solidFill>
                  <a:srgbClr val="241AF6"/>
                </a:solidFill>
              </a:rPr>
              <a:t> ligaments</a:t>
            </a:r>
            <a:r>
              <a:rPr lang="en-GB" sz="2400" dirty="0"/>
              <a:t> (The cardinal ligaments of the cervix): spread out on either side from the lateral surface of the cervix and vagina, in a fan-shaped manner, and are inserted in the lateral pelvic wall.</a:t>
            </a:r>
          </a:p>
          <a:p>
            <a:pPr marL="0" indent="0" algn="just">
              <a:lnSpc>
                <a:spcPct val="90000"/>
              </a:lnSpc>
              <a:buNone/>
            </a:pPr>
            <a:endParaRPr lang="en-GB" sz="2400" dirty="0"/>
          </a:p>
          <a:p>
            <a:pPr algn="just">
              <a:lnSpc>
                <a:spcPct val="90000"/>
              </a:lnSpc>
              <a:buFont typeface="Wingdings" pitchFamily="2" charset="2"/>
              <a:buChar char="Ø"/>
            </a:pPr>
            <a:r>
              <a:rPr lang="en-GB" sz="2400" b="1" dirty="0">
                <a:solidFill>
                  <a:srgbClr val="241AF6"/>
                </a:solidFill>
              </a:rPr>
              <a:t>Utero-sacral ligaments:</a:t>
            </a:r>
            <a:r>
              <a:rPr lang="en-GB" sz="2400" dirty="0"/>
              <a:t> From the cervix and vagina, backwards surrounding the rectum and below the utero-sacral folds of peritoneum, to become inserted in the third piece of the sacrum. </a:t>
            </a:r>
          </a:p>
          <a:p>
            <a:pPr marL="0" indent="0" algn="just">
              <a:lnSpc>
                <a:spcPct val="90000"/>
              </a:lnSpc>
              <a:buNone/>
            </a:pPr>
            <a:endParaRPr lang="en-GB" sz="2400" dirty="0"/>
          </a:p>
          <a:p>
            <a:pPr algn="just">
              <a:lnSpc>
                <a:spcPct val="90000"/>
              </a:lnSpc>
              <a:buFont typeface="Wingdings" pitchFamily="2" charset="2"/>
              <a:buChar char="Ø"/>
            </a:pPr>
            <a:r>
              <a:rPr lang="en-GB" sz="2400" b="1" dirty="0" err="1">
                <a:solidFill>
                  <a:srgbClr val="241AF6"/>
                </a:solidFill>
              </a:rPr>
              <a:t>Pubo</a:t>
            </a:r>
            <a:r>
              <a:rPr lang="en-GB" sz="2400" b="1" dirty="0">
                <a:solidFill>
                  <a:srgbClr val="241AF6"/>
                </a:solidFill>
              </a:rPr>
              <a:t>-cervical ligaments:</a:t>
            </a:r>
            <a:r>
              <a:rPr lang="en-GB" sz="2400" dirty="0"/>
              <a:t> extend from the anterior surface of the cervix and vagina, forwards beneath the bladder and surrounding the urethra, to the posterior surface of the pubis.</a:t>
            </a:r>
            <a:endParaRPr lang="en-US" sz="2400" dirty="0"/>
          </a:p>
        </p:txBody>
      </p:sp>
    </p:spTree>
  </p:cSld>
  <p:clrMapOvr>
    <a:masterClrMapping/>
  </p:clrMapOvr>
  <p:transition>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6FB4EF-90C7-7CA2-660A-9840DCDCF9C6}"/>
              </a:ext>
            </a:extLst>
          </p:cNvPr>
          <p:cNvSpPr>
            <a:spLocks noGrp="1"/>
          </p:cNvSpPr>
          <p:nvPr>
            <p:ph type="title"/>
          </p:nvPr>
        </p:nvSpPr>
        <p:spPr>
          <a:xfrm>
            <a:off x="467544" y="116632"/>
            <a:ext cx="7488832" cy="648072"/>
          </a:xfrm>
        </p:spPr>
        <p:txBody>
          <a:bodyPr>
            <a:normAutofit/>
          </a:bodyPr>
          <a:lstStyle/>
          <a:p>
            <a:pPr algn="r"/>
            <a:r>
              <a:rPr lang="de-CH" sz="3600" b="1" dirty="0">
                <a:solidFill>
                  <a:schemeClr val="accent6">
                    <a:lumMod val="50000"/>
                  </a:schemeClr>
                </a:solidFill>
              </a:rPr>
              <a:t>Fetus in </a:t>
            </a:r>
            <a:r>
              <a:rPr lang="de-CH" sz="3600" b="1" dirty="0" err="1">
                <a:solidFill>
                  <a:schemeClr val="accent6">
                    <a:lumMod val="50000"/>
                  </a:schemeClr>
                </a:solidFill>
              </a:rPr>
              <a:t>utero</a:t>
            </a:r>
            <a:endParaRPr lang="el-GR" sz="3600" b="1" dirty="0">
              <a:solidFill>
                <a:schemeClr val="accent6">
                  <a:lumMod val="50000"/>
                </a:schemeClr>
              </a:solidFill>
            </a:endParaRPr>
          </a:p>
        </p:txBody>
      </p:sp>
      <p:sp>
        <p:nvSpPr>
          <p:cNvPr id="3" name="Θέση περιεχομένου 2">
            <a:extLst>
              <a:ext uri="{FF2B5EF4-FFF2-40B4-BE49-F238E27FC236}">
                <a16:creationId xmlns:a16="http://schemas.microsoft.com/office/drawing/2014/main" id="{750ACB3D-7631-D4F2-BA58-ADE0056AF6DD}"/>
              </a:ext>
            </a:extLst>
          </p:cNvPr>
          <p:cNvSpPr>
            <a:spLocks noGrp="1"/>
          </p:cNvSpPr>
          <p:nvPr>
            <p:ph idx="1"/>
          </p:nvPr>
        </p:nvSpPr>
        <p:spPr>
          <a:xfrm>
            <a:off x="107504" y="116632"/>
            <a:ext cx="3456384" cy="6624736"/>
          </a:xfrm>
        </p:spPr>
        <p:txBody>
          <a:bodyPr>
            <a:normAutofit fontScale="92500" lnSpcReduction="20000"/>
          </a:bodyPr>
          <a:lstStyle/>
          <a:p>
            <a:pPr algn="just"/>
            <a:r>
              <a:rPr lang="de-CH" dirty="0" err="1"/>
              <a:t>While</a:t>
            </a:r>
            <a:r>
              <a:rPr lang="de-CH" dirty="0"/>
              <a:t> in </a:t>
            </a:r>
            <a:r>
              <a:rPr lang="de-CH" dirty="0" err="1"/>
              <a:t>the</a:t>
            </a:r>
            <a:r>
              <a:rPr lang="de-CH" dirty="0"/>
              <a:t> </a:t>
            </a:r>
            <a:r>
              <a:rPr lang="de-CH" dirty="0" err="1"/>
              <a:t>uterus</a:t>
            </a:r>
            <a:r>
              <a:rPr lang="de-CH" dirty="0"/>
              <a:t>, </a:t>
            </a:r>
            <a:r>
              <a:rPr lang="de-CH" dirty="0" err="1"/>
              <a:t>the</a:t>
            </a:r>
            <a:r>
              <a:rPr lang="de-CH" dirty="0"/>
              <a:t> </a:t>
            </a:r>
            <a:r>
              <a:rPr lang="de-CH" dirty="0" err="1"/>
              <a:t>fetus</a:t>
            </a:r>
            <a:r>
              <a:rPr lang="de-CH" dirty="0"/>
              <a:t> </a:t>
            </a:r>
            <a:r>
              <a:rPr lang="de-CH" dirty="0" err="1"/>
              <a:t>is</a:t>
            </a:r>
            <a:r>
              <a:rPr lang="de-CH" dirty="0"/>
              <a:t> </a:t>
            </a:r>
            <a:r>
              <a:rPr lang="de-CH" dirty="0" err="1"/>
              <a:t>surrounded</a:t>
            </a:r>
            <a:r>
              <a:rPr lang="de-CH" dirty="0"/>
              <a:t> </a:t>
            </a:r>
            <a:r>
              <a:rPr lang="de-CH" dirty="0" err="1"/>
              <a:t>by</a:t>
            </a:r>
            <a:r>
              <a:rPr lang="de-CH" dirty="0"/>
              <a:t> a </a:t>
            </a:r>
            <a:r>
              <a:rPr lang="de-CH" dirty="0" err="1"/>
              <a:t>thin</a:t>
            </a:r>
            <a:r>
              <a:rPr lang="de-CH" dirty="0"/>
              <a:t> double </a:t>
            </a:r>
            <a:r>
              <a:rPr lang="de-CH" dirty="0" err="1"/>
              <a:t>layered</a:t>
            </a:r>
            <a:r>
              <a:rPr lang="de-CH" dirty="0"/>
              <a:t> </a:t>
            </a:r>
            <a:r>
              <a:rPr lang="de-CH" dirty="0" err="1"/>
              <a:t>membrane</a:t>
            </a:r>
            <a:r>
              <a:rPr lang="de-CH" dirty="0"/>
              <a:t> </a:t>
            </a:r>
            <a:r>
              <a:rPr lang="de-CH" sz="2600" b="1" dirty="0" err="1">
                <a:solidFill>
                  <a:srgbClr val="C00000"/>
                </a:solidFill>
              </a:rPr>
              <a:t>called</a:t>
            </a:r>
            <a:r>
              <a:rPr lang="de-CH" sz="2600" b="1" dirty="0">
                <a:solidFill>
                  <a:srgbClr val="C00000"/>
                </a:solidFill>
              </a:rPr>
              <a:t> </a:t>
            </a:r>
            <a:r>
              <a:rPr lang="de-CH" sz="2600" b="1" dirty="0" err="1">
                <a:solidFill>
                  <a:srgbClr val="C00000"/>
                </a:solidFill>
              </a:rPr>
              <a:t>the</a:t>
            </a:r>
            <a:r>
              <a:rPr lang="de-CH" sz="2600" b="1" dirty="0">
                <a:solidFill>
                  <a:srgbClr val="C00000"/>
                </a:solidFill>
              </a:rPr>
              <a:t> </a:t>
            </a:r>
            <a:r>
              <a:rPr lang="de-CH" sz="2600" b="1" dirty="0" err="1">
                <a:solidFill>
                  <a:srgbClr val="C00000"/>
                </a:solidFill>
              </a:rPr>
              <a:t>amniotic</a:t>
            </a:r>
            <a:r>
              <a:rPr lang="de-CH" sz="2600" b="1" dirty="0">
                <a:solidFill>
                  <a:srgbClr val="C00000"/>
                </a:solidFill>
              </a:rPr>
              <a:t> </a:t>
            </a:r>
            <a:r>
              <a:rPr lang="de-CH" sz="2600" b="1" dirty="0" err="1">
                <a:solidFill>
                  <a:srgbClr val="C00000"/>
                </a:solidFill>
              </a:rPr>
              <a:t>sac</a:t>
            </a:r>
            <a:r>
              <a:rPr lang="de-CH" sz="2600" b="1" dirty="0">
                <a:solidFill>
                  <a:srgbClr val="C00000"/>
                </a:solidFill>
              </a:rPr>
              <a:t>. </a:t>
            </a:r>
          </a:p>
          <a:p>
            <a:pPr algn="just"/>
            <a:r>
              <a:rPr lang="de-CH" dirty="0"/>
              <a:t>The </a:t>
            </a:r>
            <a:r>
              <a:rPr lang="de-CH" b="1" dirty="0" err="1">
                <a:solidFill>
                  <a:srgbClr val="C00000"/>
                </a:solidFill>
              </a:rPr>
              <a:t>inner</a:t>
            </a:r>
            <a:r>
              <a:rPr lang="de-CH" b="1" dirty="0">
                <a:solidFill>
                  <a:srgbClr val="C00000"/>
                </a:solidFill>
              </a:rPr>
              <a:t> </a:t>
            </a:r>
            <a:r>
              <a:rPr lang="de-CH" b="1" dirty="0" err="1">
                <a:solidFill>
                  <a:srgbClr val="C00000"/>
                </a:solidFill>
              </a:rPr>
              <a:t>layer</a:t>
            </a:r>
            <a:r>
              <a:rPr lang="de-CH" b="1" dirty="0">
                <a:solidFill>
                  <a:srgbClr val="C00000"/>
                </a:solidFill>
              </a:rPr>
              <a:t> </a:t>
            </a:r>
            <a:r>
              <a:rPr lang="de-CH" dirty="0"/>
              <a:t>(</a:t>
            </a:r>
            <a:r>
              <a:rPr lang="de-CH" dirty="0" err="1"/>
              <a:t>closer</a:t>
            </a:r>
            <a:r>
              <a:rPr lang="de-CH" dirty="0"/>
              <a:t> </a:t>
            </a:r>
            <a:r>
              <a:rPr lang="de-CH" dirty="0" err="1"/>
              <a:t>to</a:t>
            </a:r>
            <a:r>
              <a:rPr lang="de-CH" dirty="0"/>
              <a:t> </a:t>
            </a:r>
            <a:r>
              <a:rPr lang="de-CH" dirty="0" err="1"/>
              <a:t>the</a:t>
            </a:r>
            <a:r>
              <a:rPr lang="de-CH" dirty="0"/>
              <a:t> </a:t>
            </a:r>
            <a:r>
              <a:rPr lang="de-CH" dirty="0" err="1"/>
              <a:t>fetus</a:t>
            </a:r>
            <a:r>
              <a:rPr lang="de-CH" dirty="0"/>
              <a:t>) </a:t>
            </a:r>
            <a:r>
              <a:rPr lang="de-CH" dirty="0" err="1"/>
              <a:t>is</a:t>
            </a:r>
            <a:r>
              <a:rPr lang="de-CH" dirty="0"/>
              <a:t> also </a:t>
            </a:r>
            <a:r>
              <a:rPr lang="de-CH" dirty="0" err="1"/>
              <a:t>known</a:t>
            </a:r>
            <a:r>
              <a:rPr lang="de-CH" dirty="0"/>
              <a:t> </a:t>
            </a:r>
            <a:r>
              <a:rPr lang="de-CH" dirty="0" err="1"/>
              <a:t>as</a:t>
            </a:r>
            <a:r>
              <a:rPr lang="de-CH" dirty="0"/>
              <a:t> </a:t>
            </a:r>
            <a:r>
              <a:rPr lang="de-CH" dirty="0" err="1"/>
              <a:t>the</a:t>
            </a:r>
            <a:r>
              <a:rPr lang="de-CH" dirty="0"/>
              <a:t> </a:t>
            </a:r>
            <a:r>
              <a:rPr lang="de-CH" b="1" dirty="0" err="1">
                <a:solidFill>
                  <a:srgbClr val="C00000"/>
                </a:solidFill>
              </a:rPr>
              <a:t>amnion</a:t>
            </a:r>
            <a:r>
              <a:rPr lang="de-CH" dirty="0"/>
              <a:t>, </a:t>
            </a:r>
            <a:r>
              <a:rPr lang="de-CH" dirty="0" err="1"/>
              <a:t>while</a:t>
            </a:r>
            <a:r>
              <a:rPr lang="de-CH" dirty="0"/>
              <a:t> </a:t>
            </a:r>
            <a:r>
              <a:rPr lang="de-CH" dirty="0" err="1"/>
              <a:t>the</a:t>
            </a:r>
            <a:r>
              <a:rPr lang="de-CH" dirty="0"/>
              <a:t> </a:t>
            </a:r>
            <a:r>
              <a:rPr lang="de-CH" b="1" dirty="0" err="1">
                <a:solidFill>
                  <a:srgbClr val="C00000"/>
                </a:solidFill>
              </a:rPr>
              <a:t>outer</a:t>
            </a:r>
            <a:r>
              <a:rPr lang="de-CH" b="1" dirty="0">
                <a:solidFill>
                  <a:srgbClr val="C00000"/>
                </a:solidFill>
              </a:rPr>
              <a:t> </a:t>
            </a:r>
            <a:r>
              <a:rPr lang="de-CH" b="1" dirty="0" err="1">
                <a:solidFill>
                  <a:srgbClr val="C00000"/>
                </a:solidFill>
              </a:rPr>
              <a:t>layer</a:t>
            </a:r>
            <a:r>
              <a:rPr lang="de-CH" b="1" dirty="0">
                <a:solidFill>
                  <a:srgbClr val="C00000"/>
                </a:solidFill>
              </a:rPr>
              <a:t> </a:t>
            </a:r>
            <a:r>
              <a:rPr lang="de-CH" dirty="0"/>
              <a:t>(</a:t>
            </a:r>
            <a:r>
              <a:rPr lang="de-CH" dirty="0" err="1"/>
              <a:t>closer</a:t>
            </a:r>
            <a:r>
              <a:rPr lang="de-CH" dirty="0"/>
              <a:t> </a:t>
            </a:r>
            <a:r>
              <a:rPr lang="de-CH" dirty="0" err="1"/>
              <a:t>to</a:t>
            </a:r>
            <a:r>
              <a:rPr lang="de-CH" dirty="0"/>
              <a:t> </a:t>
            </a:r>
            <a:r>
              <a:rPr lang="de-CH" dirty="0" err="1"/>
              <a:t>the</a:t>
            </a:r>
            <a:r>
              <a:rPr lang="de-CH" dirty="0"/>
              <a:t> </a:t>
            </a:r>
            <a:r>
              <a:rPr lang="de-CH" dirty="0" err="1"/>
              <a:t>uterus</a:t>
            </a:r>
            <a:r>
              <a:rPr lang="de-CH" dirty="0"/>
              <a:t>) </a:t>
            </a:r>
            <a:r>
              <a:rPr lang="de-CH" dirty="0" err="1"/>
              <a:t>is</a:t>
            </a:r>
            <a:r>
              <a:rPr lang="de-CH" dirty="0"/>
              <a:t> also </a:t>
            </a:r>
            <a:r>
              <a:rPr lang="de-CH" dirty="0" err="1"/>
              <a:t>known</a:t>
            </a:r>
            <a:r>
              <a:rPr lang="de-CH" dirty="0"/>
              <a:t> </a:t>
            </a:r>
            <a:r>
              <a:rPr lang="de-CH" dirty="0" err="1"/>
              <a:t>as</a:t>
            </a:r>
            <a:r>
              <a:rPr lang="de-CH" dirty="0"/>
              <a:t> </a:t>
            </a:r>
            <a:r>
              <a:rPr lang="de-CH" dirty="0" err="1"/>
              <a:t>the</a:t>
            </a:r>
            <a:r>
              <a:rPr lang="de-CH" dirty="0"/>
              <a:t> </a:t>
            </a:r>
            <a:r>
              <a:rPr lang="de-CH" b="1" dirty="0" err="1">
                <a:solidFill>
                  <a:srgbClr val="C00000"/>
                </a:solidFill>
              </a:rPr>
              <a:t>chorion</a:t>
            </a:r>
            <a:r>
              <a:rPr lang="de-CH" b="1" dirty="0">
                <a:solidFill>
                  <a:srgbClr val="C00000"/>
                </a:solidFill>
              </a:rPr>
              <a:t>. </a:t>
            </a:r>
          </a:p>
          <a:p>
            <a:pPr algn="just"/>
            <a:r>
              <a:rPr lang="de-CH" dirty="0"/>
              <a:t>The </a:t>
            </a:r>
            <a:r>
              <a:rPr lang="de-CH" dirty="0" err="1"/>
              <a:t>amniotic</a:t>
            </a:r>
            <a:r>
              <a:rPr lang="de-CH" dirty="0"/>
              <a:t> </a:t>
            </a:r>
            <a:r>
              <a:rPr lang="de-CH" dirty="0" err="1"/>
              <a:t>sac</a:t>
            </a:r>
            <a:r>
              <a:rPr lang="de-CH" dirty="0"/>
              <a:t> </a:t>
            </a:r>
            <a:r>
              <a:rPr lang="de-CH" dirty="0" err="1"/>
              <a:t>is</a:t>
            </a:r>
            <a:r>
              <a:rPr lang="de-CH" dirty="0"/>
              <a:t> </a:t>
            </a:r>
            <a:r>
              <a:rPr lang="de-CH" dirty="0" err="1"/>
              <a:t>filled</a:t>
            </a:r>
            <a:r>
              <a:rPr lang="de-CH" dirty="0"/>
              <a:t> </a:t>
            </a:r>
            <a:r>
              <a:rPr lang="de-CH" dirty="0" err="1"/>
              <a:t>with</a:t>
            </a:r>
            <a:r>
              <a:rPr lang="de-CH" dirty="0"/>
              <a:t> </a:t>
            </a:r>
            <a:r>
              <a:rPr lang="de-CH" dirty="0" err="1"/>
              <a:t>amniotic</a:t>
            </a:r>
            <a:r>
              <a:rPr lang="de-CH" dirty="0"/>
              <a:t> fluid </a:t>
            </a:r>
            <a:r>
              <a:rPr lang="de-CH" dirty="0" err="1"/>
              <a:t>that</a:t>
            </a:r>
            <a:r>
              <a:rPr lang="de-CH" dirty="0"/>
              <a:t> </a:t>
            </a:r>
            <a:r>
              <a:rPr lang="de-CH" dirty="0" err="1"/>
              <a:t>surrounds</a:t>
            </a:r>
            <a:r>
              <a:rPr lang="de-CH" dirty="0"/>
              <a:t> and </a:t>
            </a:r>
            <a:r>
              <a:rPr lang="de-CH" dirty="0" err="1"/>
              <a:t>bathes</a:t>
            </a:r>
            <a:r>
              <a:rPr lang="de-CH" dirty="0"/>
              <a:t> </a:t>
            </a:r>
            <a:r>
              <a:rPr lang="de-CH" dirty="0" err="1"/>
              <a:t>the</a:t>
            </a:r>
            <a:r>
              <a:rPr lang="de-CH" dirty="0"/>
              <a:t> </a:t>
            </a:r>
            <a:r>
              <a:rPr lang="de-CH" dirty="0" err="1"/>
              <a:t>fetus</a:t>
            </a:r>
            <a:r>
              <a:rPr lang="de-CH" dirty="0"/>
              <a:t> </a:t>
            </a:r>
            <a:r>
              <a:rPr lang="de-CH" dirty="0" err="1"/>
              <a:t>during</a:t>
            </a:r>
            <a:r>
              <a:rPr lang="de-CH" dirty="0"/>
              <a:t> </a:t>
            </a:r>
            <a:r>
              <a:rPr lang="de-CH" dirty="0" err="1"/>
              <a:t>development</a:t>
            </a:r>
            <a:r>
              <a:rPr lang="de-CH" dirty="0"/>
              <a:t>.</a:t>
            </a:r>
          </a:p>
          <a:p>
            <a:pPr algn="just"/>
            <a:r>
              <a:rPr lang="de-CH" dirty="0"/>
              <a:t>The </a:t>
            </a:r>
            <a:r>
              <a:rPr lang="de-CH" dirty="0" err="1"/>
              <a:t>fetus</a:t>
            </a:r>
            <a:r>
              <a:rPr lang="de-CH" dirty="0"/>
              <a:t> </a:t>
            </a:r>
            <a:r>
              <a:rPr lang="de-CH" dirty="0" err="1"/>
              <a:t>is</a:t>
            </a:r>
            <a:r>
              <a:rPr lang="de-CH" dirty="0"/>
              <a:t> </a:t>
            </a:r>
            <a:r>
              <a:rPr lang="de-CH" dirty="0" err="1"/>
              <a:t>connected</a:t>
            </a:r>
            <a:r>
              <a:rPr lang="de-CH" dirty="0"/>
              <a:t> </a:t>
            </a:r>
            <a:r>
              <a:rPr lang="de-CH" dirty="0" err="1"/>
              <a:t>to</a:t>
            </a:r>
            <a:r>
              <a:rPr lang="de-CH" dirty="0"/>
              <a:t> </a:t>
            </a:r>
            <a:r>
              <a:rPr lang="de-CH" dirty="0" err="1"/>
              <a:t>the</a:t>
            </a:r>
            <a:r>
              <a:rPr lang="de-CH" dirty="0"/>
              <a:t> </a:t>
            </a:r>
            <a:r>
              <a:rPr lang="de-CH" dirty="0" err="1"/>
              <a:t>placenta</a:t>
            </a:r>
            <a:r>
              <a:rPr lang="de-CH" dirty="0"/>
              <a:t> via </a:t>
            </a:r>
            <a:r>
              <a:rPr lang="de-CH" dirty="0" err="1"/>
              <a:t>the</a:t>
            </a:r>
            <a:r>
              <a:rPr lang="de-CH" dirty="0"/>
              <a:t> </a:t>
            </a:r>
            <a:r>
              <a:rPr lang="de-CH" dirty="0" err="1"/>
              <a:t>umbilical</a:t>
            </a:r>
            <a:r>
              <a:rPr lang="de-CH" dirty="0"/>
              <a:t> </a:t>
            </a:r>
            <a:r>
              <a:rPr lang="de-CH" dirty="0" err="1"/>
              <a:t>cord</a:t>
            </a:r>
            <a:r>
              <a:rPr lang="de-CH" dirty="0"/>
              <a:t>. </a:t>
            </a:r>
          </a:p>
          <a:p>
            <a:pPr algn="just"/>
            <a:r>
              <a:rPr lang="de-CH" dirty="0"/>
              <a:t>The </a:t>
            </a:r>
            <a:r>
              <a:rPr lang="de-CH" dirty="0" err="1"/>
              <a:t>umbilical</a:t>
            </a:r>
            <a:r>
              <a:rPr lang="de-CH" dirty="0"/>
              <a:t> </a:t>
            </a:r>
            <a:r>
              <a:rPr lang="de-CH" dirty="0" err="1"/>
              <a:t>cord</a:t>
            </a:r>
            <a:r>
              <a:rPr lang="de-CH" dirty="0"/>
              <a:t> </a:t>
            </a:r>
            <a:r>
              <a:rPr lang="de-CH" dirty="0" err="1"/>
              <a:t>has</a:t>
            </a:r>
            <a:r>
              <a:rPr lang="de-CH" dirty="0"/>
              <a:t> </a:t>
            </a:r>
            <a:r>
              <a:rPr lang="de-CH" b="1" dirty="0" err="1">
                <a:solidFill>
                  <a:srgbClr val="C00000"/>
                </a:solidFill>
              </a:rPr>
              <a:t>two</a:t>
            </a:r>
            <a:r>
              <a:rPr lang="de-CH" b="1" dirty="0">
                <a:solidFill>
                  <a:srgbClr val="C00000"/>
                </a:solidFill>
              </a:rPr>
              <a:t> </a:t>
            </a:r>
            <a:r>
              <a:rPr lang="de-CH" b="1" dirty="0" err="1">
                <a:solidFill>
                  <a:srgbClr val="C00000"/>
                </a:solidFill>
              </a:rPr>
              <a:t>umbilical</a:t>
            </a:r>
            <a:r>
              <a:rPr lang="de-CH" b="1" dirty="0">
                <a:solidFill>
                  <a:srgbClr val="C00000"/>
                </a:solidFill>
              </a:rPr>
              <a:t> </a:t>
            </a:r>
            <a:r>
              <a:rPr lang="de-CH" b="1" dirty="0" err="1">
                <a:solidFill>
                  <a:srgbClr val="C00000"/>
                </a:solidFill>
              </a:rPr>
              <a:t>arteries</a:t>
            </a:r>
            <a:r>
              <a:rPr lang="de-CH" b="1" dirty="0">
                <a:solidFill>
                  <a:srgbClr val="C00000"/>
                </a:solidFill>
              </a:rPr>
              <a:t> </a:t>
            </a:r>
            <a:r>
              <a:rPr lang="de-CH" b="1" dirty="0" err="1">
                <a:solidFill>
                  <a:srgbClr val="C00000"/>
                </a:solidFill>
              </a:rPr>
              <a:t>that</a:t>
            </a:r>
            <a:r>
              <a:rPr lang="de-CH" b="1" dirty="0">
                <a:solidFill>
                  <a:srgbClr val="C00000"/>
                </a:solidFill>
              </a:rPr>
              <a:t> carry </a:t>
            </a:r>
            <a:r>
              <a:rPr lang="de-CH" b="1" dirty="0" err="1">
                <a:solidFill>
                  <a:srgbClr val="C00000"/>
                </a:solidFill>
              </a:rPr>
              <a:t>the</a:t>
            </a:r>
            <a:r>
              <a:rPr lang="de-CH" b="1" dirty="0">
                <a:solidFill>
                  <a:srgbClr val="C00000"/>
                </a:solidFill>
              </a:rPr>
              <a:t> </a:t>
            </a:r>
            <a:r>
              <a:rPr lang="de-CH" b="1" dirty="0" err="1">
                <a:solidFill>
                  <a:srgbClr val="C00000"/>
                </a:solidFill>
              </a:rPr>
              <a:t>deoxygenated</a:t>
            </a:r>
            <a:r>
              <a:rPr lang="de-CH" b="1" dirty="0">
                <a:solidFill>
                  <a:srgbClr val="C00000"/>
                </a:solidFill>
              </a:rPr>
              <a:t> </a:t>
            </a:r>
            <a:r>
              <a:rPr lang="de-CH" b="1" dirty="0" err="1">
                <a:solidFill>
                  <a:srgbClr val="C00000"/>
                </a:solidFill>
              </a:rPr>
              <a:t>blood</a:t>
            </a:r>
            <a:r>
              <a:rPr lang="de-CH" b="1" dirty="0">
                <a:solidFill>
                  <a:srgbClr val="C00000"/>
                </a:solidFill>
              </a:rPr>
              <a:t> </a:t>
            </a:r>
            <a:r>
              <a:rPr lang="de-CH" b="1" dirty="0" err="1">
                <a:solidFill>
                  <a:srgbClr val="C00000"/>
                </a:solidFill>
              </a:rPr>
              <a:t>from</a:t>
            </a:r>
            <a:r>
              <a:rPr lang="de-CH" b="1" dirty="0">
                <a:solidFill>
                  <a:srgbClr val="C00000"/>
                </a:solidFill>
              </a:rPr>
              <a:t> </a:t>
            </a:r>
            <a:r>
              <a:rPr lang="de-CH" b="1" dirty="0" err="1">
                <a:solidFill>
                  <a:srgbClr val="C00000"/>
                </a:solidFill>
              </a:rPr>
              <a:t>the</a:t>
            </a:r>
            <a:r>
              <a:rPr lang="de-CH" b="1" dirty="0">
                <a:solidFill>
                  <a:srgbClr val="C00000"/>
                </a:solidFill>
              </a:rPr>
              <a:t> </a:t>
            </a:r>
            <a:r>
              <a:rPr lang="de-CH" b="1" dirty="0" err="1">
                <a:solidFill>
                  <a:srgbClr val="C00000"/>
                </a:solidFill>
              </a:rPr>
              <a:t>fetus</a:t>
            </a:r>
            <a:r>
              <a:rPr lang="de-CH" b="1" dirty="0">
                <a:solidFill>
                  <a:srgbClr val="C00000"/>
                </a:solidFill>
              </a:rPr>
              <a:t>. In </a:t>
            </a:r>
            <a:r>
              <a:rPr lang="de-CH" b="1" dirty="0" err="1">
                <a:solidFill>
                  <a:srgbClr val="C00000"/>
                </a:solidFill>
              </a:rPr>
              <a:t>contrast</a:t>
            </a:r>
            <a:r>
              <a:rPr lang="de-CH" b="1" dirty="0">
                <a:solidFill>
                  <a:srgbClr val="C00000"/>
                </a:solidFill>
              </a:rPr>
              <a:t>, a </a:t>
            </a:r>
            <a:r>
              <a:rPr lang="de-CH" b="1" dirty="0" err="1">
                <a:solidFill>
                  <a:srgbClr val="C00000"/>
                </a:solidFill>
              </a:rPr>
              <a:t>single</a:t>
            </a:r>
            <a:r>
              <a:rPr lang="de-CH" b="1" dirty="0">
                <a:solidFill>
                  <a:srgbClr val="C00000"/>
                </a:solidFill>
              </a:rPr>
              <a:t> </a:t>
            </a:r>
            <a:r>
              <a:rPr lang="de-CH" b="1" dirty="0" err="1">
                <a:solidFill>
                  <a:srgbClr val="C00000"/>
                </a:solidFill>
              </a:rPr>
              <a:t>umbilical</a:t>
            </a:r>
            <a:r>
              <a:rPr lang="de-CH" b="1" dirty="0">
                <a:solidFill>
                  <a:srgbClr val="C00000"/>
                </a:solidFill>
              </a:rPr>
              <a:t> </a:t>
            </a:r>
            <a:r>
              <a:rPr lang="de-CH" b="1" dirty="0" err="1">
                <a:solidFill>
                  <a:srgbClr val="C00000"/>
                </a:solidFill>
              </a:rPr>
              <a:t>vein</a:t>
            </a:r>
            <a:r>
              <a:rPr lang="de-CH" b="1" dirty="0">
                <a:solidFill>
                  <a:srgbClr val="C00000"/>
                </a:solidFill>
              </a:rPr>
              <a:t> </a:t>
            </a:r>
            <a:r>
              <a:rPr lang="de-CH" b="1" dirty="0" err="1">
                <a:solidFill>
                  <a:srgbClr val="C00000"/>
                </a:solidFill>
              </a:rPr>
              <a:t>carries</a:t>
            </a:r>
            <a:r>
              <a:rPr lang="de-CH" b="1" dirty="0">
                <a:solidFill>
                  <a:srgbClr val="C00000"/>
                </a:solidFill>
              </a:rPr>
              <a:t> </a:t>
            </a:r>
            <a:r>
              <a:rPr lang="de-CH" b="1" dirty="0" err="1">
                <a:solidFill>
                  <a:srgbClr val="C00000"/>
                </a:solidFill>
              </a:rPr>
              <a:t>oxygenated</a:t>
            </a:r>
            <a:r>
              <a:rPr lang="de-CH" b="1" dirty="0">
                <a:solidFill>
                  <a:srgbClr val="C00000"/>
                </a:solidFill>
              </a:rPr>
              <a:t> </a:t>
            </a:r>
            <a:r>
              <a:rPr lang="de-CH" b="1" dirty="0" err="1">
                <a:solidFill>
                  <a:srgbClr val="C00000"/>
                </a:solidFill>
              </a:rPr>
              <a:t>blood</a:t>
            </a:r>
            <a:r>
              <a:rPr lang="de-CH" b="1" dirty="0">
                <a:solidFill>
                  <a:srgbClr val="C00000"/>
                </a:solidFill>
              </a:rPr>
              <a:t>, </a:t>
            </a:r>
            <a:r>
              <a:rPr lang="de-CH" b="1" dirty="0" err="1">
                <a:solidFill>
                  <a:srgbClr val="C00000"/>
                </a:solidFill>
              </a:rPr>
              <a:t>rich</a:t>
            </a:r>
            <a:r>
              <a:rPr lang="de-CH" b="1" dirty="0">
                <a:solidFill>
                  <a:srgbClr val="C00000"/>
                </a:solidFill>
              </a:rPr>
              <a:t> in </a:t>
            </a:r>
            <a:r>
              <a:rPr lang="de-CH" b="1" dirty="0" err="1">
                <a:solidFill>
                  <a:srgbClr val="C00000"/>
                </a:solidFill>
              </a:rPr>
              <a:t>nutrients</a:t>
            </a:r>
            <a:r>
              <a:rPr lang="de-CH" b="1" dirty="0">
                <a:solidFill>
                  <a:srgbClr val="C00000"/>
                </a:solidFill>
              </a:rPr>
              <a:t> </a:t>
            </a:r>
            <a:r>
              <a:rPr lang="de-CH" b="1" dirty="0" err="1">
                <a:solidFill>
                  <a:srgbClr val="C00000"/>
                </a:solidFill>
              </a:rPr>
              <a:t>from</a:t>
            </a:r>
            <a:r>
              <a:rPr lang="de-CH" b="1" dirty="0">
                <a:solidFill>
                  <a:srgbClr val="C00000"/>
                </a:solidFill>
              </a:rPr>
              <a:t> </a:t>
            </a:r>
            <a:r>
              <a:rPr lang="de-CH" b="1" dirty="0" err="1">
                <a:solidFill>
                  <a:srgbClr val="C00000"/>
                </a:solidFill>
              </a:rPr>
              <a:t>the</a:t>
            </a:r>
            <a:r>
              <a:rPr lang="de-CH" b="1" dirty="0">
                <a:solidFill>
                  <a:srgbClr val="C00000"/>
                </a:solidFill>
              </a:rPr>
              <a:t> </a:t>
            </a:r>
            <a:r>
              <a:rPr lang="de-CH" b="1" dirty="0" err="1">
                <a:solidFill>
                  <a:srgbClr val="C00000"/>
                </a:solidFill>
              </a:rPr>
              <a:t>mother</a:t>
            </a:r>
            <a:r>
              <a:rPr lang="de-CH" b="1" dirty="0">
                <a:solidFill>
                  <a:srgbClr val="C00000"/>
                </a:solidFill>
              </a:rPr>
              <a:t> </a:t>
            </a:r>
            <a:r>
              <a:rPr lang="de-CH" b="1" dirty="0" err="1">
                <a:solidFill>
                  <a:srgbClr val="C00000"/>
                </a:solidFill>
              </a:rPr>
              <a:t>to</a:t>
            </a:r>
            <a:r>
              <a:rPr lang="de-CH" b="1" dirty="0">
                <a:solidFill>
                  <a:srgbClr val="C00000"/>
                </a:solidFill>
              </a:rPr>
              <a:t> </a:t>
            </a:r>
            <a:r>
              <a:rPr lang="de-CH" b="1" dirty="0" err="1">
                <a:solidFill>
                  <a:srgbClr val="C00000"/>
                </a:solidFill>
              </a:rPr>
              <a:t>the</a:t>
            </a:r>
            <a:r>
              <a:rPr lang="de-CH" b="1" dirty="0">
                <a:solidFill>
                  <a:srgbClr val="C00000"/>
                </a:solidFill>
              </a:rPr>
              <a:t> </a:t>
            </a:r>
            <a:r>
              <a:rPr lang="de-CH" b="1" dirty="0" err="1">
                <a:solidFill>
                  <a:srgbClr val="C00000"/>
                </a:solidFill>
              </a:rPr>
              <a:t>fetus</a:t>
            </a:r>
            <a:r>
              <a:rPr lang="de-CH" b="1" dirty="0">
                <a:solidFill>
                  <a:srgbClr val="C00000"/>
                </a:solidFill>
              </a:rPr>
              <a:t>.</a:t>
            </a:r>
            <a:endParaRPr lang="el-GR" b="1" dirty="0">
              <a:solidFill>
                <a:srgbClr val="C00000"/>
              </a:solidFill>
            </a:endParaRPr>
          </a:p>
        </p:txBody>
      </p:sp>
      <p:pic>
        <p:nvPicPr>
          <p:cNvPr id="11266" name="Picture 2" descr="Fetus in utero">
            <a:extLst>
              <a:ext uri="{FF2B5EF4-FFF2-40B4-BE49-F238E27FC236}">
                <a16:creationId xmlns:a16="http://schemas.microsoft.com/office/drawing/2014/main" id="{03597BEC-A25B-183A-27AC-2499CE4F3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990600"/>
            <a:ext cx="5400600" cy="575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53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098445-DD6B-B030-07BE-56CC0E8D2CE0}"/>
              </a:ext>
            </a:extLst>
          </p:cNvPr>
          <p:cNvSpPr>
            <a:spLocks noGrp="1"/>
          </p:cNvSpPr>
          <p:nvPr>
            <p:ph type="title"/>
          </p:nvPr>
        </p:nvSpPr>
        <p:spPr>
          <a:xfrm>
            <a:off x="3995936" y="0"/>
            <a:ext cx="5040560" cy="692696"/>
          </a:xfrm>
        </p:spPr>
        <p:txBody>
          <a:bodyPr>
            <a:normAutofit fontScale="90000"/>
          </a:bodyPr>
          <a:lstStyle/>
          <a:p>
            <a:r>
              <a:rPr lang="de-CH" sz="3200" b="1">
                <a:solidFill>
                  <a:schemeClr val="accent6">
                    <a:lumMod val="50000"/>
                  </a:schemeClr>
                </a:solidFill>
              </a:rPr>
              <a:t>Cross - section</a:t>
            </a:r>
            <a:r>
              <a:rPr lang="de-CH" sz="3200" b="1" dirty="0">
                <a:solidFill>
                  <a:schemeClr val="accent6">
                    <a:lumMod val="50000"/>
                  </a:schemeClr>
                </a:solidFill>
              </a:rPr>
              <a:t> </a:t>
            </a:r>
            <a:r>
              <a:rPr lang="de-CH" sz="3200" b="1" dirty="0" err="1">
                <a:solidFill>
                  <a:schemeClr val="accent6">
                    <a:lumMod val="50000"/>
                  </a:schemeClr>
                </a:solidFill>
              </a:rPr>
              <a:t>of</a:t>
            </a:r>
            <a:r>
              <a:rPr lang="de-CH" sz="3200" b="1" dirty="0">
                <a:solidFill>
                  <a:schemeClr val="accent6">
                    <a:lumMod val="50000"/>
                  </a:schemeClr>
                </a:solidFill>
              </a:rPr>
              <a:t> </a:t>
            </a:r>
            <a:r>
              <a:rPr lang="de-CH" sz="3200" b="1" dirty="0" err="1">
                <a:solidFill>
                  <a:schemeClr val="accent6">
                    <a:lumMod val="50000"/>
                  </a:schemeClr>
                </a:solidFill>
              </a:rPr>
              <a:t>the</a:t>
            </a:r>
            <a:r>
              <a:rPr lang="de-CH" sz="3200" b="1" dirty="0">
                <a:solidFill>
                  <a:schemeClr val="accent6">
                    <a:lumMod val="50000"/>
                  </a:schemeClr>
                </a:solidFill>
              </a:rPr>
              <a:t> </a:t>
            </a:r>
            <a:r>
              <a:rPr lang="de-CH" sz="3200" b="1" dirty="0" err="1">
                <a:solidFill>
                  <a:schemeClr val="accent6">
                    <a:lumMod val="50000"/>
                  </a:schemeClr>
                </a:solidFill>
              </a:rPr>
              <a:t>placenta</a:t>
            </a:r>
            <a:endParaRPr lang="el-GR" sz="3200" b="1" dirty="0">
              <a:solidFill>
                <a:schemeClr val="accent6">
                  <a:lumMod val="50000"/>
                </a:schemeClr>
              </a:solidFill>
            </a:endParaRPr>
          </a:p>
        </p:txBody>
      </p:sp>
      <p:sp>
        <p:nvSpPr>
          <p:cNvPr id="3" name="Θέση περιεχομένου 2">
            <a:extLst>
              <a:ext uri="{FF2B5EF4-FFF2-40B4-BE49-F238E27FC236}">
                <a16:creationId xmlns:a16="http://schemas.microsoft.com/office/drawing/2014/main" id="{5F71B19B-5C0A-9BDD-3C26-05A42C058C7A}"/>
              </a:ext>
            </a:extLst>
          </p:cNvPr>
          <p:cNvSpPr>
            <a:spLocks noGrp="1"/>
          </p:cNvSpPr>
          <p:nvPr>
            <p:ph idx="1"/>
          </p:nvPr>
        </p:nvSpPr>
        <p:spPr>
          <a:xfrm>
            <a:off x="179512" y="0"/>
            <a:ext cx="3312368" cy="6669360"/>
          </a:xfrm>
        </p:spPr>
        <p:txBody>
          <a:bodyPr>
            <a:noAutofit/>
          </a:bodyPr>
          <a:lstStyle/>
          <a:p>
            <a:pPr algn="just"/>
            <a:r>
              <a:rPr lang="de-CH" sz="1600" dirty="0"/>
              <a:t>At </a:t>
            </a:r>
            <a:r>
              <a:rPr lang="de-CH" sz="1600" dirty="0" err="1"/>
              <a:t>the</a:t>
            </a:r>
            <a:r>
              <a:rPr lang="de-CH" sz="1600" dirty="0"/>
              <a:t> </a:t>
            </a:r>
            <a:r>
              <a:rPr lang="de-CH" sz="1600" dirty="0" err="1"/>
              <a:t>beginning</a:t>
            </a:r>
            <a:r>
              <a:rPr lang="de-CH" sz="1600" dirty="0"/>
              <a:t> </a:t>
            </a:r>
            <a:r>
              <a:rPr lang="de-CH" sz="1600" dirty="0" err="1"/>
              <a:t>of</a:t>
            </a:r>
            <a:r>
              <a:rPr lang="de-CH" sz="1600" dirty="0"/>
              <a:t> </a:t>
            </a:r>
            <a:r>
              <a:rPr lang="de-CH" sz="1600" dirty="0" err="1"/>
              <a:t>the</a:t>
            </a:r>
            <a:r>
              <a:rPr lang="de-CH" sz="1600" dirty="0"/>
              <a:t> fetal </a:t>
            </a:r>
            <a:r>
              <a:rPr lang="de-CH" sz="1600" dirty="0" err="1"/>
              <a:t>period</a:t>
            </a:r>
            <a:r>
              <a:rPr lang="de-CH" sz="1600" dirty="0"/>
              <a:t>, </a:t>
            </a:r>
            <a:r>
              <a:rPr lang="de-CH" sz="1600" dirty="0" err="1"/>
              <a:t>the</a:t>
            </a:r>
            <a:r>
              <a:rPr lang="de-CH" sz="1600" dirty="0"/>
              <a:t> </a:t>
            </a:r>
            <a:r>
              <a:rPr lang="de-CH" sz="1600" dirty="0" err="1"/>
              <a:t>placenta</a:t>
            </a:r>
            <a:r>
              <a:rPr lang="de-CH" sz="1600" dirty="0"/>
              <a:t> </a:t>
            </a:r>
            <a:r>
              <a:rPr lang="de-CH" sz="1600" dirty="0" err="1"/>
              <a:t>has</a:t>
            </a:r>
            <a:r>
              <a:rPr lang="de-CH" sz="1600" dirty="0"/>
              <a:t> </a:t>
            </a:r>
            <a:r>
              <a:rPr lang="de-CH" sz="1600" dirty="0" err="1"/>
              <a:t>two</a:t>
            </a:r>
            <a:r>
              <a:rPr lang="de-CH" sz="1600" dirty="0"/>
              <a:t> </a:t>
            </a:r>
            <a:r>
              <a:rPr lang="de-CH" sz="1600" dirty="0" err="1"/>
              <a:t>components</a:t>
            </a:r>
            <a:r>
              <a:rPr lang="de-CH" sz="1600" dirty="0"/>
              <a:t>: </a:t>
            </a:r>
            <a:r>
              <a:rPr lang="de-CH" sz="1800" b="1" dirty="0">
                <a:solidFill>
                  <a:schemeClr val="accent6">
                    <a:lumMod val="50000"/>
                  </a:schemeClr>
                </a:solidFill>
              </a:rPr>
              <a:t>a fetal </a:t>
            </a:r>
            <a:r>
              <a:rPr lang="de-CH" sz="1800" b="1" dirty="0" err="1">
                <a:solidFill>
                  <a:schemeClr val="accent6">
                    <a:lumMod val="50000"/>
                  </a:schemeClr>
                </a:solidFill>
              </a:rPr>
              <a:t>portion</a:t>
            </a:r>
            <a:r>
              <a:rPr lang="de-CH" sz="1800" b="1" dirty="0">
                <a:solidFill>
                  <a:schemeClr val="accent6">
                    <a:lumMod val="50000"/>
                  </a:schemeClr>
                </a:solidFill>
              </a:rPr>
              <a:t>, </a:t>
            </a:r>
            <a:r>
              <a:rPr lang="de-CH" sz="1600" b="1" dirty="0" err="1">
                <a:solidFill>
                  <a:schemeClr val="accent6">
                    <a:lumMod val="50000"/>
                  </a:schemeClr>
                </a:solidFill>
              </a:rPr>
              <a:t>formed</a:t>
            </a:r>
            <a:r>
              <a:rPr lang="de-CH" sz="1600" b="1" dirty="0">
                <a:solidFill>
                  <a:schemeClr val="accent6">
                    <a:lumMod val="50000"/>
                  </a:schemeClr>
                </a:solidFill>
              </a:rPr>
              <a:t> </a:t>
            </a:r>
            <a:r>
              <a:rPr lang="de-CH" sz="1600" b="1" dirty="0" err="1">
                <a:solidFill>
                  <a:schemeClr val="accent6">
                    <a:lumMod val="50000"/>
                  </a:schemeClr>
                </a:solidFill>
              </a:rPr>
              <a:t>by</a:t>
            </a:r>
            <a:r>
              <a:rPr lang="de-CH" sz="1600" b="1" dirty="0">
                <a:solidFill>
                  <a:schemeClr val="accent6">
                    <a:lumMod val="50000"/>
                  </a:schemeClr>
                </a:solidFill>
              </a:rPr>
              <a:t> </a:t>
            </a:r>
            <a:r>
              <a:rPr lang="de-CH" sz="1600" b="1" dirty="0" err="1">
                <a:solidFill>
                  <a:schemeClr val="accent6">
                    <a:lumMod val="50000"/>
                  </a:schemeClr>
                </a:solidFill>
              </a:rPr>
              <a:t>the</a:t>
            </a:r>
            <a:r>
              <a:rPr lang="de-CH" sz="1600" b="1" dirty="0">
                <a:solidFill>
                  <a:schemeClr val="accent6">
                    <a:lumMod val="50000"/>
                  </a:schemeClr>
                </a:solidFill>
              </a:rPr>
              <a:t> </a:t>
            </a:r>
            <a:r>
              <a:rPr lang="de-CH" sz="1600" b="1" dirty="0" err="1">
                <a:solidFill>
                  <a:schemeClr val="accent6">
                    <a:lumMod val="50000"/>
                  </a:schemeClr>
                </a:solidFill>
              </a:rPr>
              <a:t>chorion</a:t>
            </a:r>
            <a:r>
              <a:rPr lang="de-CH" sz="1600" b="1" dirty="0">
                <a:solidFill>
                  <a:schemeClr val="accent6">
                    <a:lumMod val="50000"/>
                  </a:schemeClr>
                </a:solidFill>
              </a:rPr>
              <a:t> </a:t>
            </a:r>
            <a:r>
              <a:rPr lang="de-CH" sz="1600" b="1" dirty="0" err="1">
                <a:solidFill>
                  <a:schemeClr val="accent6">
                    <a:lumMod val="50000"/>
                  </a:schemeClr>
                </a:solidFill>
              </a:rPr>
              <a:t>frondosum</a:t>
            </a:r>
            <a:r>
              <a:rPr lang="de-CH" sz="1800" b="1" dirty="0">
                <a:solidFill>
                  <a:schemeClr val="accent6">
                    <a:lumMod val="50000"/>
                  </a:schemeClr>
                </a:solidFill>
              </a:rPr>
              <a:t>, and a maternal </a:t>
            </a:r>
            <a:r>
              <a:rPr lang="de-CH" sz="1800" b="1" dirty="0" err="1">
                <a:solidFill>
                  <a:schemeClr val="accent6">
                    <a:lumMod val="50000"/>
                  </a:schemeClr>
                </a:solidFill>
              </a:rPr>
              <a:t>portion</a:t>
            </a:r>
            <a:r>
              <a:rPr lang="de-CH" sz="1800" b="1" dirty="0">
                <a:solidFill>
                  <a:schemeClr val="accent6">
                    <a:lumMod val="50000"/>
                  </a:schemeClr>
                </a:solidFill>
              </a:rPr>
              <a:t>, </a:t>
            </a:r>
            <a:r>
              <a:rPr lang="de-CH" sz="1600" b="1" dirty="0" err="1">
                <a:solidFill>
                  <a:schemeClr val="accent6">
                    <a:lumMod val="50000"/>
                  </a:schemeClr>
                </a:solidFill>
              </a:rPr>
              <a:t>formed</a:t>
            </a:r>
            <a:r>
              <a:rPr lang="de-CH" sz="1600" b="1" dirty="0">
                <a:solidFill>
                  <a:schemeClr val="accent6">
                    <a:lumMod val="50000"/>
                  </a:schemeClr>
                </a:solidFill>
              </a:rPr>
              <a:t> </a:t>
            </a:r>
            <a:r>
              <a:rPr lang="de-CH" sz="1600" b="1" dirty="0" err="1">
                <a:solidFill>
                  <a:schemeClr val="accent6">
                    <a:lumMod val="50000"/>
                  </a:schemeClr>
                </a:solidFill>
              </a:rPr>
              <a:t>by</a:t>
            </a:r>
            <a:r>
              <a:rPr lang="de-CH" sz="1600" b="1" dirty="0">
                <a:solidFill>
                  <a:schemeClr val="accent6">
                    <a:lumMod val="50000"/>
                  </a:schemeClr>
                </a:solidFill>
              </a:rPr>
              <a:t> </a:t>
            </a:r>
            <a:r>
              <a:rPr lang="de-CH" sz="1600" b="1" dirty="0" err="1">
                <a:solidFill>
                  <a:schemeClr val="accent6">
                    <a:lumMod val="50000"/>
                  </a:schemeClr>
                </a:solidFill>
              </a:rPr>
              <a:t>the</a:t>
            </a:r>
            <a:r>
              <a:rPr lang="de-CH" sz="1600" b="1" dirty="0">
                <a:solidFill>
                  <a:schemeClr val="accent6">
                    <a:lumMod val="50000"/>
                  </a:schemeClr>
                </a:solidFill>
              </a:rPr>
              <a:t> </a:t>
            </a:r>
            <a:r>
              <a:rPr lang="de-CH" sz="1600" b="1" dirty="0" err="1">
                <a:solidFill>
                  <a:schemeClr val="accent6">
                    <a:lumMod val="50000"/>
                  </a:schemeClr>
                </a:solidFill>
              </a:rPr>
              <a:t>decidua</a:t>
            </a:r>
            <a:r>
              <a:rPr lang="de-CH" sz="1600" b="1" dirty="0">
                <a:solidFill>
                  <a:schemeClr val="accent6">
                    <a:lumMod val="50000"/>
                  </a:schemeClr>
                </a:solidFill>
              </a:rPr>
              <a:t> </a:t>
            </a:r>
            <a:r>
              <a:rPr lang="de-CH" sz="1600" b="1" dirty="0" err="1">
                <a:solidFill>
                  <a:schemeClr val="accent6">
                    <a:lumMod val="50000"/>
                  </a:schemeClr>
                </a:solidFill>
              </a:rPr>
              <a:t>basalis</a:t>
            </a:r>
            <a:r>
              <a:rPr lang="de-CH" sz="1600" b="1" dirty="0">
                <a:solidFill>
                  <a:schemeClr val="accent6">
                    <a:lumMod val="50000"/>
                  </a:schemeClr>
                </a:solidFill>
              </a:rPr>
              <a:t>. </a:t>
            </a:r>
          </a:p>
          <a:p>
            <a:pPr algn="just"/>
            <a:r>
              <a:rPr lang="de-CH" sz="1600" dirty="0"/>
              <a:t>On </a:t>
            </a:r>
            <a:r>
              <a:rPr lang="de-CH" sz="1600" dirty="0" err="1"/>
              <a:t>the</a:t>
            </a:r>
            <a:r>
              <a:rPr lang="de-CH" sz="1600" dirty="0"/>
              <a:t> fetal </a:t>
            </a:r>
            <a:r>
              <a:rPr lang="de-CH" sz="1600" dirty="0" err="1"/>
              <a:t>side</a:t>
            </a:r>
            <a:r>
              <a:rPr lang="de-CH" sz="1600" dirty="0"/>
              <a:t>, </a:t>
            </a:r>
            <a:r>
              <a:rPr lang="de-CH" sz="1600" dirty="0" err="1"/>
              <a:t>the</a:t>
            </a:r>
            <a:r>
              <a:rPr lang="de-CH" sz="1600" dirty="0"/>
              <a:t> </a:t>
            </a:r>
            <a:r>
              <a:rPr lang="de-CH" sz="1600" dirty="0" err="1"/>
              <a:t>placenta</a:t>
            </a:r>
            <a:r>
              <a:rPr lang="de-CH" sz="1600" dirty="0"/>
              <a:t> </a:t>
            </a:r>
            <a:r>
              <a:rPr lang="de-CH" sz="1600" dirty="0" err="1"/>
              <a:t>is</a:t>
            </a:r>
            <a:r>
              <a:rPr lang="de-CH" sz="1600" dirty="0"/>
              <a:t> </a:t>
            </a:r>
            <a:r>
              <a:rPr lang="de-CH" sz="1600" dirty="0" err="1"/>
              <a:t>bordered</a:t>
            </a:r>
            <a:r>
              <a:rPr lang="de-CH" sz="1600" dirty="0"/>
              <a:t> </a:t>
            </a:r>
            <a:r>
              <a:rPr lang="de-CH" sz="1600" dirty="0" err="1"/>
              <a:t>by</a:t>
            </a:r>
            <a:r>
              <a:rPr lang="de-CH" sz="1600" dirty="0"/>
              <a:t> </a:t>
            </a:r>
            <a:r>
              <a:rPr lang="de-CH" sz="1600" dirty="0" err="1"/>
              <a:t>the</a:t>
            </a:r>
            <a:r>
              <a:rPr lang="de-CH" sz="1600" dirty="0"/>
              <a:t> </a:t>
            </a:r>
            <a:r>
              <a:rPr lang="de-CH" sz="1600" dirty="0" err="1"/>
              <a:t>chorionic</a:t>
            </a:r>
            <a:r>
              <a:rPr lang="de-CH" sz="1600" dirty="0"/>
              <a:t> </a:t>
            </a:r>
            <a:r>
              <a:rPr lang="de-CH" sz="1600" dirty="0" err="1"/>
              <a:t>plate</a:t>
            </a:r>
            <a:r>
              <a:rPr lang="de-CH" sz="1600" dirty="0"/>
              <a:t>. On </a:t>
            </a:r>
            <a:r>
              <a:rPr lang="de-CH" sz="1600" dirty="0" err="1"/>
              <a:t>its</a:t>
            </a:r>
            <a:r>
              <a:rPr lang="de-CH" sz="1600" dirty="0"/>
              <a:t> maternal </a:t>
            </a:r>
            <a:r>
              <a:rPr lang="de-CH" sz="1600" dirty="0" err="1"/>
              <a:t>side</a:t>
            </a:r>
            <a:r>
              <a:rPr lang="de-CH" sz="1600" dirty="0"/>
              <a:t>, </a:t>
            </a:r>
            <a:r>
              <a:rPr lang="de-CH" sz="1600" dirty="0" err="1"/>
              <a:t>it</a:t>
            </a:r>
            <a:r>
              <a:rPr lang="de-CH" sz="1600" dirty="0"/>
              <a:t> </a:t>
            </a:r>
            <a:r>
              <a:rPr lang="de-CH" sz="1600" dirty="0" err="1"/>
              <a:t>is</a:t>
            </a:r>
            <a:r>
              <a:rPr lang="de-CH" sz="1600" dirty="0"/>
              <a:t> </a:t>
            </a:r>
            <a:r>
              <a:rPr lang="de-CH" sz="1600" dirty="0" err="1"/>
              <a:t>bordered</a:t>
            </a:r>
            <a:r>
              <a:rPr lang="de-CH" sz="1600" dirty="0"/>
              <a:t> </a:t>
            </a:r>
            <a:r>
              <a:rPr lang="de-CH" sz="1600" dirty="0" err="1"/>
              <a:t>by</a:t>
            </a:r>
            <a:r>
              <a:rPr lang="de-CH" sz="1600" dirty="0"/>
              <a:t> </a:t>
            </a:r>
            <a:r>
              <a:rPr lang="de-CH" sz="1600" dirty="0" err="1"/>
              <a:t>the</a:t>
            </a:r>
            <a:r>
              <a:rPr lang="de-CH" sz="1600" dirty="0"/>
              <a:t> basal </a:t>
            </a:r>
            <a:r>
              <a:rPr lang="de-CH" sz="1600" dirty="0" err="1"/>
              <a:t>decidua</a:t>
            </a:r>
            <a:r>
              <a:rPr lang="de-CH" sz="1600" dirty="0"/>
              <a:t>.</a:t>
            </a:r>
          </a:p>
          <a:p>
            <a:pPr algn="just"/>
            <a:r>
              <a:rPr lang="de-CH" sz="1600" dirty="0"/>
              <a:t>The </a:t>
            </a:r>
            <a:r>
              <a:rPr lang="de-CH" sz="1600" dirty="0" err="1"/>
              <a:t>placenta</a:t>
            </a:r>
            <a:r>
              <a:rPr lang="de-CH" sz="1600" dirty="0"/>
              <a:t> </a:t>
            </a:r>
            <a:r>
              <a:rPr lang="de-CH" sz="1600" dirty="0" err="1"/>
              <a:t>is</a:t>
            </a:r>
            <a:r>
              <a:rPr lang="de-CH" sz="1600" dirty="0"/>
              <a:t> </a:t>
            </a:r>
            <a:r>
              <a:rPr lang="de-CH" sz="1600" dirty="0" err="1"/>
              <a:t>the</a:t>
            </a:r>
            <a:r>
              <a:rPr lang="de-CH" sz="1600" dirty="0"/>
              <a:t> </a:t>
            </a:r>
            <a:r>
              <a:rPr lang="de-CH" sz="1600" dirty="0" err="1"/>
              <a:t>meeting</a:t>
            </a:r>
            <a:r>
              <a:rPr lang="de-CH" sz="1600" dirty="0"/>
              <a:t> </a:t>
            </a:r>
            <a:r>
              <a:rPr lang="de-CH" sz="1600" dirty="0" err="1"/>
              <a:t>point</a:t>
            </a:r>
            <a:r>
              <a:rPr lang="de-CH" sz="1600" dirty="0"/>
              <a:t> </a:t>
            </a:r>
            <a:r>
              <a:rPr lang="de-CH" sz="1600" dirty="0" err="1"/>
              <a:t>of</a:t>
            </a:r>
            <a:r>
              <a:rPr lang="de-CH" sz="1600" dirty="0"/>
              <a:t> </a:t>
            </a:r>
            <a:r>
              <a:rPr lang="de-CH" sz="1600" dirty="0" err="1"/>
              <a:t>two</a:t>
            </a:r>
            <a:r>
              <a:rPr lang="de-CH" sz="1600" dirty="0"/>
              <a:t> </a:t>
            </a:r>
            <a:r>
              <a:rPr lang="de-CH" sz="1600" dirty="0" err="1"/>
              <a:t>circulatory</a:t>
            </a:r>
            <a:r>
              <a:rPr lang="de-CH" sz="1600" dirty="0"/>
              <a:t> </a:t>
            </a:r>
            <a:r>
              <a:rPr lang="de-CH" sz="1600" dirty="0" err="1"/>
              <a:t>systems</a:t>
            </a:r>
            <a:r>
              <a:rPr lang="de-CH" sz="1600" dirty="0"/>
              <a:t>: </a:t>
            </a:r>
            <a:r>
              <a:rPr lang="de-CH" sz="1600" b="1" dirty="0">
                <a:solidFill>
                  <a:schemeClr val="accent6">
                    <a:lumMod val="50000"/>
                  </a:schemeClr>
                </a:solidFill>
              </a:rPr>
              <a:t>fetal </a:t>
            </a:r>
            <a:r>
              <a:rPr lang="de-CH" sz="1600" b="1" dirty="0" err="1">
                <a:solidFill>
                  <a:schemeClr val="accent6">
                    <a:lumMod val="50000"/>
                  </a:schemeClr>
                </a:solidFill>
              </a:rPr>
              <a:t>circulation</a:t>
            </a:r>
            <a:r>
              <a:rPr lang="de-CH" sz="1600" b="1" dirty="0">
                <a:solidFill>
                  <a:schemeClr val="accent6">
                    <a:lumMod val="50000"/>
                  </a:schemeClr>
                </a:solidFill>
              </a:rPr>
              <a:t> and maternal </a:t>
            </a:r>
            <a:r>
              <a:rPr lang="de-CH" sz="1600" b="1" dirty="0" err="1">
                <a:solidFill>
                  <a:schemeClr val="accent6">
                    <a:lumMod val="50000"/>
                  </a:schemeClr>
                </a:solidFill>
              </a:rPr>
              <a:t>circulation</a:t>
            </a:r>
            <a:r>
              <a:rPr lang="de-CH" sz="1600" b="1" dirty="0">
                <a:solidFill>
                  <a:schemeClr val="accent6">
                    <a:lumMod val="50000"/>
                  </a:schemeClr>
                </a:solidFill>
              </a:rPr>
              <a:t>. </a:t>
            </a:r>
          </a:p>
          <a:p>
            <a:pPr algn="just"/>
            <a:r>
              <a:rPr lang="de-CH" sz="1600" dirty="0"/>
              <a:t>The maternal </a:t>
            </a:r>
            <a:r>
              <a:rPr lang="de-CH" sz="1600" dirty="0" err="1"/>
              <a:t>component</a:t>
            </a:r>
            <a:r>
              <a:rPr lang="de-CH" sz="1600" dirty="0"/>
              <a:t> </a:t>
            </a:r>
            <a:r>
              <a:rPr lang="de-CH" sz="1600" dirty="0" err="1"/>
              <a:t>of</a:t>
            </a:r>
            <a:r>
              <a:rPr lang="de-CH" sz="1600" dirty="0"/>
              <a:t> </a:t>
            </a:r>
            <a:r>
              <a:rPr lang="de-CH" sz="1600" dirty="0" err="1"/>
              <a:t>the</a:t>
            </a:r>
            <a:r>
              <a:rPr lang="de-CH" sz="1600" dirty="0"/>
              <a:t> </a:t>
            </a:r>
            <a:r>
              <a:rPr lang="de-CH" sz="1600" dirty="0" err="1"/>
              <a:t>placenta</a:t>
            </a:r>
            <a:r>
              <a:rPr lang="de-CH" sz="1600" dirty="0"/>
              <a:t> </a:t>
            </a:r>
            <a:r>
              <a:rPr lang="de-CH" sz="1600" dirty="0" err="1"/>
              <a:t>contains</a:t>
            </a:r>
            <a:r>
              <a:rPr lang="de-CH" sz="1600" dirty="0"/>
              <a:t> </a:t>
            </a:r>
            <a:r>
              <a:rPr lang="de-CH" sz="1600" b="1" u="sng" dirty="0">
                <a:solidFill>
                  <a:schemeClr val="accent6">
                    <a:lumMod val="50000"/>
                  </a:schemeClr>
                </a:solidFill>
              </a:rPr>
              <a:t>maternal </a:t>
            </a:r>
            <a:r>
              <a:rPr lang="de-CH" sz="1600" b="1" u="sng" dirty="0" err="1">
                <a:solidFill>
                  <a:schemeClr val="accent6">
                    <a:lumMod val="50000"/>
                  </a:schemeClr>
                </a:solidFill>
              </a:rPr>
              <a:t>arteries</a:t>
            </a:r>
            <a:r>
              <a:rPr lang="de-CH" sz="1600" b="1" u="sng" dirty="0">
                <a:solidFill>
                  <a:schemeClr val="accent6">
                    <a:lumMod val="50000"/>
                  </a:schemeClr>
                </a:solidFill>
              </a:rPr>
              <a:t> and </a:t>
            </a:r>
            <a:r>
              <a:rPr lang="de-CH" sz="1600" b="1" u="sng" dirty="0" err="1">
                <a:solidFill>
                  <a:schemeClr val="accent6">
                    <a:lumMod val="50000"/>
                  </a:schemeClr>
                </a:solidFill>
              </a:rPr>
              <a:t>veins</a:t>
            </a:r>
            <a:r>
              <a:rPr lang="de-CH" sz="1600" b="1" u="sng" dirty="0">
                <a:solidFill>
                  <a:schemeClr val="accent6">
                    <a:lumMod val="50000"/>
                  </a:schemeClr>
                </a:solidFill>
              </a:rPr>
              <a:t> </a:t>
            </a:r>
            <a:r>
              <a:rPr lang="de-CH" sz="1600" dirty="0" err="1"/>
              <a:t>that</a:t>
            </a:r>
            <a:r>
              <a:rPr lang="de-CH" sz="1600" dirty="0"/>
              <a:t> </a:t>
            </a:r>
            <a:r>
              <a:rPr lang="de-CH" sz="1600" dirty="0" err="1"/>
              <a:t>feed</a:t>
            </a:r>
            <a:r>
              <a:rPr lang="de-CH" sz="1600" dirty="0"/>
              <a:t> </a:t>
            </a:r>
            <a:r>
              <a:rPr lang="de-CH" sz="1600" dirty="0" err="1"/>
              <a:t>into</a:t>
            </a:r>
            <a:r>
              <a:rPr lang="de-CH" sz="1600" dirty="0"/>
              <a:t> </a:t>
            </a:r>
            <a:r>
              <a:rPr lang="de-CH" sz="1600" dirty="0" err="1"/>
              <a:t>the</a:t>
            </a:r>
            <a:r>
              <a:rPr lang="de-CH" sz="1600" dirty="0"/>
              <a:t> </a:t>
            </a:r>
            <a:r>
              <a:rPr lang="de-CH" sz="1600" dirty="0" err="1"/>
              <a:t>intervillous</a:t>
            </a:r>
            <a:r>
              <a:rPr lang="de-CH" sz="1600" dirty="0"/>
              <a:t> </a:t>
            </a:r>
            <a:r>
              <a:rPr lang="de-CH" sz="1600" dirty="0" err="1"/>
              <a:t>spaces</a:t>
            </a:r>
            <a:r>
              <a:rPr lang="de-CH" sz="1600" dirty="0"/>
              <a:t>. On </a:t>
            </a:r>
            <a:r>
              <a:rPr lang="de-CH" sz="1600" dirty="0" err="1"/>
              <a:t>the</a:t>
            </a:r>
            <a:r>
              <a:rPr lang="de-CH" sz="1600" dirty="0"/>
              <a:t> </a:t>
            </a:r>
            <a:r>
              <a:rPr lang="de-CH" sz="1600" dirty="0" err="1"/>
              <a:t>opposite</a:t>
            </a:r>
            <a:r>
              <a:rPr lang="de-CH" sz="1600" dirty="0"/>
              <a:t> </a:t>
            </a:r>
            <a:r>
              <a:rPr lang="de-CH" sz="1600" dirty="0" err="1"/>
              <a:t>side</a:t>
            </a:r>
            <a:r>
              <a:rPr lang="de-CH" sz="1600" dirty="0"/>
              <a:t>, </a:t>
            </a:r>
            <a:r>
              <a:rPr lang="de-CH" sz="1600" b="1" u="sng" dirty="0" err="1">
                <a:solidFill>
                  <a:schemeClr val="accent6">
                    <a:lumMod val="50000"/>
                  </a:schemeClr>
                </a:solidFill>
              </a:rPr>
              <a:t>the</a:t>
            </a:r>
            <a:r>
              <a:rPr lang="de-CH" sz="1600" b="1" u="sng" dirty="0">
                <a:solidFill>
                  <a:schemeClr val="accent6">
                    <a:lumMod val="50000"/>
                  </a:schemeClr>
                </a:solidFill>
              </a:rPr>
              <a:t> </a:t>
            </a:r>
            <a:r>
              <a:rPr lang="de-CH" sz="1600" b="1" u="sng" dirty="0" err="1">
                <a:solidFill>
                  <a:schemeClr val="accent6">
                    <a:lumMod val="50000"/>
                  </a:schemeClr>
                </a:solidFill>
              </a:rPr>
              <a:t>umbilical</a:t>
            </a:r>
            <a:r>
              <a:rPr lang="de-CH" sz="1600" b="1" u="sng" dirty="0">
                <a:solidFill>
                  <a:schemeClr val="accent6">
                    <a:lumMod val="50000"/>
                  </a:schemeClr>
                </a:solidFill>
              </a:rPr>
              <a:t> </a:t>
            </a:r>
            <a:r>
              <a:rPr lang="de-CH" sz="1600" b="1" u="sng" dirty="0" err="1">
                <a:solidFill>
                  <a:schemeClr val="accent6">
                    <a:lumMod val="50000"/>
                  </a:schemeClr>
                </a:solidFill>
              </a:rPr>
              <a:t>arteries</a:t>
            </a:r>
            <a:r>
              <a:rPr lang="de-CH" sz="1600" b="1" u="sng" dirty="0">
                <a:solidFill>
                  <a:schemeClr val="accent6">
                    <a:lumMod val="50000"/>
                  </a:schemeClr>
                </a:solidFill>
              </a:rPr>
              <a:t> and </a:t>
            </a:r>
            <a:r>
              <a:rPr lang="de-CH" sz="1600" b="1" u="sng" dirty="0" err="1">
                <a:solidFill>
                  <a:schemeClr val="accent6">
                    <a:lumMod val="50000"/>
                  </a:schemeClr>
                </a:solidFill>
              </a:rPr>
              <a:t>veins</a:t>
            </a:r>
            <a:r>
              <a:rPr lang="de-CH" sz="1600" b="1" u="sng" dirty="0">
                <a:solidFill>
                  <a:schemeClr val="accent6">
                    <a:lumMod val="50000"/>
                  </a:schemeClr>
                </a:solidFill>
              </a:rPr>
              <a:t> </a:t>
            </a:r>
            <a:r>
              <a:rPr lang="de-CH" sz="1600" dirty="0"/>
              <a:t>form a </a:t>
            </a:r>
            <a:r>
              <a:rPr lang="de-CH" sz="1600" dirty="0" err="1"/>
              <a:t>tree</a:t>
            </a:r>
            <a:r>
              <a:rPr lang="de-CH" sz="1600" dirty="0"/>
              <a:t>-like </a:t>
            </a:r>
            <a:r>
              <a:rPr lang="de-CH" sz="1600" dirty="0" err="1"/>
              <a:t>structure</a:t>
            </a:r>
            <a:r>
              <a:rPr lang="de-CH" sz="1600" dirty="0"/>
              <a:t> </a:t>
            </a:r>
            <a:r>
              <a:rPr lang="de-CH" sz="1600" dirty="0" err="1"/>
              <a:t>within</a:t>
            </a:r>
            <a:r>
              <a:rPr lang="de-CH" sz="1600" dirty="0"/>
              <a:t> </a:t>
            </a:r>
            <a:r>
              <a:rPr lang="de-CH" sz="1600" dirty="0" err="1"/>
              <a:t>the</a:t>
            </a:r>
            <a:r>
              <a:rPr lang="de-CH" sz="1600" dirty="0"/>
              <a:t> </a:t>
            </a:r>
            <a:r>
              <a:rPr lang="de-CH" sz="1600" dirty="0" err="1"/>
              <a:t>intervillous</a:t>
            </a:r>
            <a:r>
              <a:rPr lang="de-CH" sz="1600" dirty="0"/>
              <a:t> </a:t>
            </a:r>
            <a:r>
              <a:rPr lang="de-CH" sz="1600" dirty="0" err="1"/>
              <a:t>space</a:t>
            </a:r>
            <a:r>
              <a:rPr lang="de-CH" sz="1600" dirty="0"/>
              <a:t>. Here, </a:t>
            </a:r>
            <a:r>
              <a:rPr lang="de-CH" sz="1600" dirty="0" err="1"/>
              <a:t>the</a:t>
            </a:r>
            <a:r>
              <a:rPr lang="de-CH" sz="1600" dirty="0"/>
              <a:t> fetal and maternal </a:t>
            </a:r>
            <a:r>
              <a:rPr lang="de-CH" sz="1600" dirty="0" err="1"/>
              <a:t>blood</a:t>
            </a:r>
            <a:r>
              <a:rPr lang="de-CH" sz="1600" dirty="0"/>
              <a:t> </a:t>
            </a:r>
            <a:r>
              <a:rPr lang="de-CH" sz="1600" dirty="0" err="1"/>
              <a:t>comes</a:t>
            </a:r>
            <a:r>
              <a:rPr lang="de-CH" sz="1600" dirty="0"/>
              <a:t> </a:t>
            </a:r>
            <a:r>
              <a:rPr lang="de-CH" sz="1600" dirty="0" err="1"/>
              <a:t>into</a:t>
            </a:r>
            <a:r>
              <a:rPr lang="de-CH" sz="1600" dirty="0"/>
              <a:t> </a:t>
            </a:r>
            <a:r>
              <a:rPr lang="de-CH" sz="1600" dirty="0" err="1"/>
              <a:t>close</a:t>
            </a:r>
            <a:r>
              <a:rPr lang="de-CH" sz="1600" dirty="0"/>
              <a:t> </a:t>
            </a:r>
            <a:r>
              <a:rPr lang="de-CH" sz="1600" dirty="0" err="1"/>
              <a:t>contact</a:t>
            </a:r>
            <a:r>
              <a:rPr lang="de-CH" sz="1600" dirty="0"/>
              <a:t> </a:t>
            </a:r>
            <a:r>
              <a:rPr lang="de-CH" sz="1600" dirty="0" err="1"/>
              <a:t>separated</a:t>
            </a:r>
            <a:r>
              <a:rPr lang="de-CH" sz="1600" dirty="0"/>
              <a:t> </a:t>
            </a:r>
            <a:r>
              <a:rPr lang="de-CH" sz="1600" dirty="0" err="1"/>
              <a:t>only</a:t>
            </a:r>
            <a:r>
              <a:rPr lang="de-CH" sz="1600" dirty="0"/>
              <a:t> </a:t>
            </a:r>
            <a:r>
              <a:rPr lang="de-CH" sz="1600" dirty="0" err="1"/>
              <a:t>by</a:t>
            </a:r>
            <a:r>
              <a:rPr lang="de-CH" sz="1600" dirty="0"/>
              <a:t> a </a:t>
            </a:r>
            <a:r>
              <a:rPr lang="de-CH" sz="1600" dirty="0" err="1"/>
              <a:t>thin</a:t>
            </a:r>
            <a:r>
              <a:rPr lang="de-CH" sz="1600" dirty="0"/>
              <a:t> </a:t>
            </a:r>
            <a:r>
              <a:rPr lang="de-CH" sz="1600" dirty="0" err="1"/>
              <a:t>membrane</a:t>
            </a:r>
            <a:r>
              <a:rPr lang="de-CH" sz="1600" dirty="0"/>
              <a:t>, </a:t>
            </a:r>
            <a:r>
              <a:rPr lang="de-CH" sz="1600" dirty="0" err="1"/>
              <a:t>called</a:t>
            </a:r>
            <a:r>
              <a:rPr lang="de-CH" sz="1600" dirty="0"/>
              <a:t> </a:t>
            </a:r>
            <a:r>
              <a:rPr lang="de-CH" sz="1600" dirty="0" err="1"/>
              <a:t>the</a:t>
            </a:r>
            <a:r>
              <a:rPr lang="de-CH" sz="1600" dirty="0"/>
              <a:t> </a:t>
            </a:r>
            <a:r>
              <a:rPr lang="de-CH" sz="1600" b="1" u="sng" dirty="0" err="1">
                <a:solidFill>
                  <a:schemeClr val="accent6">
                    <a:lumMod val="50000"/>
                  </a:schemeClr>
                </a:solidFill>
              </a:rPr>
              <a:t>placental</a:t>
            </a:r>
            <a:r>
              <a:rPr lang="de-CH" sz="1600" b="1" u="sng" dirty="0">
                <a:solidFill>
                  <a:schemeClr val="accent6">
                    <a:lumMod val="50000"/>
                  </a:schemeClr>
                </a:solidFill>
              </a:rPr>
              <a:t> </a:t>
            </a:r>
            <a:r>
              <a:rPr lang="de-CH" sz="1600" b="1" u="sng" dirty="0" err="1">
                <a:solidFill>
                  <a:schemeClr val="accent6">
                    <a:lumMod val="50000"/>
                  </a:schemeClr>
                </a:solidFill>
              </a:rPr>
              <a:t>membrane</a:t>
            </a:r>
            <a:r>
              <a:rPr lang="de-CH" sz="1600" b="1" u="sng" dirty="0">
                <a:solidFill>
                  <a:schemeClr val="accent6">
                    <a:lumMod val="50000"/>
                  </a:schemeClr>
                </a:solidFill>
              </a:rPr>
              <a:t>.</a:t>
            </a:r>
            <a:endParaRPr lang="el-GR" sz="1600" b="1" u="sng" dirty="0">
              <a:solidFill>
                <a:schemeClr val="accent6">
                  <a:lumMod val="50000"/>
                </a:schemeClr>
              </a:solidFill>
            </a:endParaRPr>
          </a:p>
        </p:txBody>
      </p:sp>
      <p:pic>
        <p:nvPicPr>
          <p:cNvPr id="12290" name="Picture 2" descr="Placenta">
            <a:extLst>
              <a:ext uri="{FF2B5EF4-FFF2-40B4-BE49-F238E27FC236}">
                <a16:creationId xmlns:a16="http://schemas.microsoft.com/office/drawing/2014/main" id="{3E67D172-A173-C626-5BED-C8B59310F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130" y="692696"/>
            <a:ext cx="535835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99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τα μαύρα εισαγωγικά 3D έχουν ερωτηματικά με ένα κίτρινο ερωτηματικό">
            <a:extLst>
              <a:ext uri="{FF2B5EF4-FFF2-40B4-BE49-F238E27FC236}">
                <a16:creationId xmlns:a16="http://schemas.microsoft.com/office/drawing/2014/main" id="{D26E4974-6F07-046D-E240-0DC7B9E3995A}"/>
              </a:ext>
            </a:extLst>
          </p:cNvPr>
          <p:cNvPicPr>
            <a:picLocks noChangeAspect="1"/>
          </p:cNvPicPr>
          <p:nvPr/>
        </p:nvPicPr>
        <p:blipFill>
          <a:blip r:embed="rId2">
            <a:alphaModFix amt="50000"/>
          </a:blip>
          <a:srcRect l="37101" r="14233" b="1"/>
          <a:stretch>
            <a:fillRect/>
          </a:stretch>
        </p:blipFill>
        <p:spPr>
          <a:xfrm>
            <a:off x="20" y="1"/>
            <a:ext cx="9143980" cy="6857999"/>
          </a:xfrm>
          <a:prstGeom prst="rect">
            <a:avLst/>
          </a:prstGeom>
        </p:spPr>
      </p:pic>
      <p:sp>
        <p:nvSpPr>
          <p:cNvPr id="2" name="Τίτλος 1">
            <a:extLst>
              <a:ext uri="{FF2B5EF4-FFF2-40B4-BE49-F238E27FC236}">
                <a16:creationId xmlns:a16="http://schemas.microsoft.com/office/drawing/2014/main" id="{31D39AA4-3964-7369-45E2-344D054370C2}"/>
              </a:ext>
            </a:extLst>
          </p:cNvPr>
          <p:cNvSpPr>
            <a:spLocks noGrp="1"/>
          </p:cNvSpPr>
          <p:nvPr>
            <p:ph type="title"/>
          </p:nvPr>
        </p:nvSpPr>
        <p:spPr>
          <a:xfrm>
            <a:off x="1143000" y="1122362"/>
            <a:ext cx="6858000" cy="2900518"/>
          </a:xfrm>
        </p:spPr>
        <p:txBody>
          <a:bodyPr>
            <a:normAutofit/>
          </a:bodyPr>
          <a:lstStyle/>
          <a:p>
            <a:r>
              <a:rPr lang="en-US">
                <a:solidFill>
                  <a:srgbClr val="FFFFFF"/>
                </a:solidFill>
              </a:rPr>
              <a:t>questions</a:t>
            </a:r>
            <a:endParaRPr lang="el-G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55576" y="116632"/>
            <a:ext cx="8208912" cy="2055068"/>
          </a:xfrm>
        </p:spPr>
        <p:txBody>
          <a:bodyPr>
            <a:normAutofit/>
          </a:bodyPr>
          <a:lstStyle/>
          <a:p>
            <a:pPr algn="ctr"/>
            <a:r>
              <a:rPr lang="en-GB" sz="4000" b="1" dirty="0">
                <a:solidFill>
                  <a:schemeClr val="accent6">
                    <a:lumMod val="50000"/>
                  </a:schemeClr>
                </a:solidFill>
              </a:rPr>
              <a:t>Pelvic Diaphragm</a:t>
            </a:r>
            <a:endParaRPr lang="en-US" sz="4000" b="1" dirty="0">
              <a:solidFill>
                <a:schemeClr val="accent6">
                  <a:lumMod val="50000"/>
                </a:schemeClr>
              </a:solidFill>
            </a:endParaRPr>
          </a:p>
        </p:txBody>
      </p:sp>
      <p:sp>
        <p:nvSpPr>
          <p:cNvPr id="75779" name="Rectangle 3"/>
          <p:cNvSpPr>
            <a:spLocks noGrp="1" noChangeArrowheads="1"/>
          </p:cNvSpPr>
          <p:nvPr>
            <p:ph idx="1"/>
          </p:nvPr>
        </p:nvSpPr>
        <p:spPr>
          <a:xfrm>
            <a:off x="755576" y="980728"/>
            <a:ext cx="7474024" cy="5760640"/>
          </a:xfrm>
        </p:spPr>
        <p:txBody>
          <a:bodyPr>
            <a:normAutofit/>
          </a:bodyPr>
          <a:lstStyle/>
          <a:p>
            <a:pPr>
              <a:buFont typeface="Wingdings" pitchFamily="2" charset="2"/>
              <a:buNone/>
            </a:pPr>
            <a:r>
              <a:rPr lang="en-GB" sz="2800" dirty="0"/>
              <a:t>= The levator ani muscles </a:t>
            </a:r>
          </a:p>
          <a:p>
            <a:pPr>
              <a:buFont typeface="Wingdings" pitchFamily="2" charset="2"/>
              <a:buNone/>
            </a:pPr>
            <a:r>
              <a:rPr lang="en-GB" sz="2800" dirty="0"/>
              <a:t>+ the fascia which covers their upper and lower surfaces</a:t>
            </a:r>
          </a:p>
          <a:p>
            <a:r>
              <a:rPr lang="en-GB" sz="2800" dirty="0"/>
              <a:t>In the midline, the pelvic floor is pierced by the </a:t>
            </a:r>
          </a:p>
          <a:p>
            <a:pPr lvl="1"/>
            <a:r>
              <a:rPr lang="en-GB" sz="2800" dirty="0"/>
              <a:t>Urethra</a:t>
            </a:r>
          </a:p>
          <a:p>
            <a:pPr lvl="1"/>
            <a:r>
              <a:rPr lang="en-GB" sz="2800" dirty="0"/>
              <a:t>Vagina</a:t>
            </a:r>
          </a:p>
          <a:p>
            <a:pPr lvl="1"/>
            <a:r>
              <a:rPr lang="en-GB" sz="2800" dirty="0"/>
              <a:t>Rectum.</a:t>
            </a:r>
            <a:endParaRPr lang="en-US" sz="2800" dirty="0"/>
          </a:p>
        </p:txBody>
      </p:sp>
      <p:pic>
        <p:nvPicPr>
          <p:cNvPr id="75781" name="Picture 5" descr="Kegel2.GIF (243607 bytes)"/>
          <p:cNvPicPr>
            <a:picLocks noChangeAspect="1" noChangeArrowheads="1"/>
          </p:cNvPicPr>
          <p:nvPr/>
        </p:nvPicPr>
        <p:blipFill>
          <a:blip r:embed="rId2" cstate="print"/>
          <a:srcRect/>
          <a:stretch>
            <a:fillRect/>
          </a:stretch>
        </p:blipFill>
        <p:spPr bwMode="auto">
          <a:xfrm>
            <a:off x="3203849" y="3035797"/>
            <a:ext cx="5940152" cy="3822204"/>
          </a:xfrm>
          <a:prstGeom prst="rect">
            <a:avLst/>
          </a:prstGeom>
          <a:noFill/>
        </p:spPr>
      </p:pic>
    </p:spTree>
    <p:extLst>
      <p:ext uri="{BB962C8B-B14F-4D97-AF65-F5344CB8AC3E}">
        <p14:creationId xmlns:p14="http://schemas.microsoft.com/office/powerpoint/2010/main" val="2076755033"/>
      </p:ext>
    </p:extLst>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188640"/>
            <a:ext cx="8579296" cy="1983060"/>
          </a:xfrm>
        </p:spPr>
        <p:txBody>
          <a:bodyPr>
            <a:normAutofit/>
          </a:bodyPr>
          <a:lstStyle/>
          <a:p>
            <a:pPr algn="ctr"/>
            <a:r>
              <a:rPr lang="en-GB" sz="4000" b="1" dirty="0">
                <a:solidFill>
                  <a:schemeClr val="accent6">
                    <a:lumMod val="50000"/>
                  </a:schemeClr>
                </a:solidFill>
              </a:rPr>
              <a:t>The Levator ani muscle</a:t>
            </a:r>
            <a:endParaRPr lang="en-US" sz="4000" b="1" dirty="0">
              <a:solidFill>
                <a:schemeClr val="accent6">
                  <a:lumMod val="50000"/>
                </a:schemeClr>
              </a:solidFill>
            </a:endParaRPr>
          </a:p>
        </p:txBody>
      </p:sp>
      <p:sp>
        <p:nvSpPr>
          <p:cNvPr id="50181" name="Rectangle 5"/>
          <p:cNvSpPr>
            <a:spLocks noGrp="1" noChangeArrowheads="1"/>
          </p:cNvSpPr>
          <p:nvPr>
            <p:ph idx="1"/>
          </p:nvPr>
        </p:nvSpPr>
        <p:spPr>
          <a:xfrm>
            <a:off x="457200" y="1052736"/>
            <a:ext cx="8229600" cy="3600227"/>
          </a:xfrm>
        </p:spPr>
        <p:txBody>
          <a:bodyPr>
            <a:noAutofit/>
          </a:bodyPr>
          <a:lstStyle/>
          <a:p>
            <a:pPr algn="just">
              <a:lnSpc>
                <a:spcPct val="90000"/>
              </a:lnSpc>
            </a:pPr>
            <a:r>
              <a:rPr lang="en-GB" dirty="0">
                <a:solidFill>
                  <a:srgbClr val="241AF6"/>
                </a:solidFill>
              </a:rPr>
              <a:t>The </a:t>
            </a:r>
            <a:r>
              <a:rPr lang="en-GB" dirty="0" err="1">
                <a:solidFill>
                  <a:srgbClr val="241AF6"/>
                </a:solidFill>
              </a:rPr>
              <a:t>ischiococcygeus</a:t>
            </a:r>
            <a:r>
              <a:rPr lang="en-GB" dirty="0">
                <a:solidFill>
                  <a:srgbClr val="241AF6"/>
                </a:solidFill>
              </a:rPr>
              <a:t> part</a:t>
            </a:r>
            <a:r>
              <a:rPr lang="en-GB" dirty="0"/>
              <a:t>:</a:t>
            </a:r>
          </a:p>
          <a:p>
            <a:pPr lvl="1" algn="just">
              <a:lnSpc>
                <a:spcPct val="90000"/>
              </a:lnSpc>
            </a:pPr>
            <a:r>
              <a:rPr lang="en-GB" dirty="0"/>
              <a:t>Origin from the ischial spine</a:t>
            </a:r>
          </a:p>
          <a:p>
            <a:pPr lvl="1" algn="just">
              <a:lnSpc>
                <a:spcPct val="90000"/>
              </a:lnSpc>
            </a:pPr>
            <a:r>
              <a:rPr lang="en-GB" dirty="0"/>
              <a:t>Inserted into the front of the coccyx.</a:t>
            </a:r>
          </a:p>
          <a:p>
            <a:pPr algn="just">
              <a:lnSpc>
                <a:spcPct val="90000"/>
              </a:lnSpc>
            </a:pPr>
            <a:r>
              <a:rPr lang="en-GB" dirty="0">
                <a:solidFill>
                  <a:srgbClr val="241AF6"/>
                </a:solidFill>
              </a:rPr>
              <a:t>The iliococcygeus:</a:t>
            </a:r>
          </a:p>
          <a:p>
            <a:pPr lvl="1" algn="just">
              <a:lnSpc>
                <a:spcPct val="90000"/>
              </a:lnSpc>
            </a:pPr>
            <a:r>
              <a:rPr lang="en-GB" dirty="0"/>
              <a:t>Origin from the “white line” on the lateral Wall of the pelvis, </a:t>
            </a:r>
          </a:p>
          <a:p>
            <a:pPr lvl="1" algn="just">
              <a:lnSpc>
                <a:spcPct val="90000"/>
              </a:lnSpc>
            </a:pPr>
            <a:r>
              <a:rPr lang="en-GB" dirty="0"/>
              <a:t>inserted into tip of the coccyx and raphe</a:t>
            </a:r>
          </a:p>
          <a:p>
            <a:pPr algn="just">
              <a:lnSpc>
                <a:spcPct val="90000"/>
              </a:lnSpc>
            </a:pPr>
            <a:r>
              <a:rPr lang="en-GB" dirty="0">
                <a:solidFill>
                  <a:srgbClr val="241AF6"/>
                </a:solidFill>
              </a:rPr>
              <a:t>The pubococcygeus</a:t>
            </a:r>
          </a:p>
          <a:p>
            <a:pPr lvl="1" algn="just">
              <a:lnSpc>
                <a:spcPct val="90000"/>
              </a:lnSpc>
            </a:pPr>
            <a:r>
              <a:rPr lang="en-GB" dirty="0"/>
              <a:t>Origin from the back of the pubic ramus</a:t>
            </a:r>
          </a:p>
          <a:p>
            <a:pPr lvl="1" algn="just">
              <a:lnSpc>
                <a:spcPct val="90000"/>
              </a:lnSpc>
            </a:pPr>
            <a:r>
              <a:rPr lang="en-GB" dirty="0"/>
              <a:t>Inserted into tip of the coccyx and raphe</a:t>
            </a:r>
          </a:p>
        </p:txBody>
      </p:sp>
      <p:pic>
        <p:nvPicPr>
          <p:cNvPr id="50182" name="Picture 6" descr="16"/>
          <p:cNvPicPr>
            <a:picLocks noChangeAspect="1" noChangeArrowheads="1"/>
          </p:cNvPicPr>
          <p:nvPr/>
        </p:nvPicPr>
        <p:blipFill>
          <a:blip r:embed="rId2" cstate="print"/>
          <a:srcRect l="5914" r="3282" b="17563"/>
          <a:stretch>
            <a:fillRect/>
          </a:stretch>
        </p:blipFill>
        <p:spPr bwMode="auto">
          <a:xfrm>
            <a:off x="3384550" y="4522788"/>
            <a:ext cx="5759450" cy="2341562"/>
          </a:xfrm>
          <a:prstGeom prst="rect">
            <a:avLst/>
          </a:prstGeom>
          <a:noFill/>
          <a:ln w="9525" algn="in">
            <a:noFill/>
            <a:miter lim="800000"/>
            <a:headEnd/>
            <a:tailEnd/>
          </a:ln>
          <a:effectLst/>
        </p:spPr>
      </p:pic>
    </p:spTree>
    <p:extLst>
      <p:ext uri="{BB962C8B-B14F-4D97-AF65-F5344CB8AC3E}">
        <p14:creationId xmlns:p14="http://schemas.microsoft.com/office/powerpoint/2010/main" val="820210248"/>
      </p:ext>
    </p:extLst>
  </p:cSld>
  <p:clrMapOvr>
    <a:masterClrMapping/>
  </p:clrMapOvr>
  <p:transition>
    <p:wheel spokes="8"/>
  </p:transition>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13652</TotalTime>
  <Words>4378</Words>
  <Application>Microsoft Macintosh PowerPoint</Application>
  <PresentationFormat>Προβολή στην οθόνη (4:3)</PresentationFormat>
  <Paragraphs>511</Paragraphs>
  <Slides>76</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76</vt:i4>
      </vt:variant>
    </vt:vector>
  </HeadingPairs>
  <TitlesOfParts>
    <vt:vector size="84" baseType="lpstr">
      <vt:lpstr>Aptos</vt:lpstr>
      <vt:lpstr>Arial</vt:lpstr>
      <vt:lpstr>Corbel</vt:lpstr>
      <vt:lpstr>Franklin Gothic Book</vt:lpstr>
      <vt:lpstr>PlutoSansMedium</vt:lpstr>
      <vt:lpstr>Times New Roman</vt:lpstr>
      <vt:lpstr>Wingdings</vt:lpstr>
      <vt:lpstr>Περικοπή</vt:lpstr>
      <vt:lpstr>ANATOMY OF THE FEMALE GENITAL SYSTEM</vt:lpstr>
      <vt:lpstr>Female pelvic cavity and perineum</vt:lpstr>
      <vt:lpstr>Organs and vessels of pelvic cavity, Fasciae/ligaments and anatomical spaces (superior view)</vt:lpstr>
      <vt:lpstr>Παρουσίαση του PowerPoint</vt:lpstr>
      <vt:lpstr>Urinary bladder, ureters, ovary, rectum</vt:lpstr>
      <vt:lpstr>Uterus,  round ligament of uterus, ovarian ligaments, vagina </vt:lpstr>
      <vt:lpstr>THE PELVIC FLOOR</vt:lpstr>
      <vt:lpstr>Pelvic Diaphragm</vt:lpstr>
      <vt:lpstr>The Levator ani muscle</vt:lpstr>
      <vt:lpstr>The pubococcygeus</vt:lpstr>
      <vt:lpstr>The Perineum</vt:lpstr>
      <vt:lpstr>ANATOMY OF THE  FEMALE GENITAL SYSTEM</vt:lpstr>
      <vt:lpstr>THE VULVA 1</vt:lpstr>
      <vt:lpstr>Παρουσίαση του PowerPoint</vt:lpstr>
      <vt:lpstr>THE VULVA 3</vt:lpstr>
      <vt:lpstr>THE VULVA 4</vt:lpstr>
      <vt:lpstr>Types of hymen</vt:lpstr>
      <vt:lpstr>Blood Supply</vt:lpstr>
      <vt:lpstr>Lymphatic drainage and nerve supply</vt:lpstr>
      <vt:lpstr>THE VAGINA</vt:lpstr>
      <vt:lpstr>Anatomical Relations of the Vagina</vt:lpstr>
      <vt:lpstr>Vaginal Supports</vt:lpstr>
      <vt:lpstr>Histology of the Vagina</vt:lpstr>
      <vt:lpstr>Blood Supply</vt:lpstr>
      <vt:lpstr>Lymphatic drainage and nerve supply</vt:lpstr>
      <vt:lpstr>Applied anatomy 1</vt:lpstr>
      <vt:lpstr>Applied anatomy 2</vt:lpstr>
      <vt:lpstr>Applied anatomy 3</vt:lpstr>
      <vt:lpstr>Uterus and Vagina</vt:lpstr>
      <vt:lpstr>Vagina, cervix of uterus, perineal fascia, bulbospongiosus m., deep transverse perineal m., levator ani m.</vt:lpstr>
      <vt:lpstr>THE UTERUS</vt:lpstr>
      <vt:lpstr>Uterus Divisions 1</vt:lpstr>
      <vt:lpstr>Uterus Divisions 2</vt:lpstr>
      <vt:lpstr>Uterus Divisions 3</vt:lpstr>
      <vt:lpstr>Uterine Fundus, Body, Isthmus, Cervix, Myometrium, Endometrium </vt:lpstr>
      <vt:lpstr>Uterus Position</vt:lpstr>
      <vt:lpstr>Relations of the Uterus Body</vt:lpstr>
      <vt:lpstr>Relations of the Supravaginal cervix</vt:lpstr>
      <vt:lpstr>Histology of the Uterus 1</vt:lpstr>
      <vt:lpstr>Histology of the Uterus 2</vt:lpstr>
      <vt:lpstr>Histology of the Uterus 3</vt:lpstr>
      <vt:lpstr>Uterus - Perimetrium</vt:lpstr>
      <vt:lpstr>Histology of the Cervix</vt:lpstr>
      <vt:lpstr>Blood Supply 1</vt:lpstr>
      <vt:lpstr>Blood Supply 2</vt:lpstr>
      <vt:lpstr>Blood Supply 3</vt:lpstr>
      <vt:lpstr>Nerve supply of the uterus</vt:lpstr>
      <vt:lpstr>THE FALLOPIAN TUBE 1</vt:lpstr>
      <vt:lpstr>Uterine tube, fimbriae, infundibulum, ampulla,  isthmus, uterine ostium</vt:lpstr>
      <vt:lpstr>THE FALLOPIAN TUBE 2</vt:lpstr>
      <vt:lpstr>Tubal functions</vt:lpstr>
      <vt:lpstr>Anatomical Relations</vt:lpstr>
      <vt:lpstr>Histology of the Fallopian tubes</vt:lpstr>
      <vt:lpstr>Blood Supply &amp; Lymphatic Drainage</vt:lpstr>
      <vt:lpstr>THE OVARY</vt:lpstr>
      <vt:lpstr>Ovarian Attachments</vt:lpstr>
      <vt:lpstr>Suspensory ligament of ovary, proper ovarian ligament, uterosacral ligament, broad ligament of uterus, mesovarium</vt:lpstr>
      <vt:lpstr>Anatomical Relations</vt:lpstr>
      <vt:lpstr>Histology of the Ovary 1</vt:lpstr>
      <vt:lpstr>Histology of the Ovary 2</vt:lpstr>
      <vt:lpstr>Ovary - Blood Supply and Lymphatic Drainage</vt:lpstr>
      <vt:lpstr>Ovarian Artery - Vein</vt:lpstr>
      <vt:lpstr>PELVIC PART OF THE URETER 1</vt:lpstr>
      <vt:lpstr>PELVIC PART OF THE URETER 2</vt:lpstr>
      <vt:lpstr>Blood supply of the ureter</vt:lpstr>
      <vt:lpstr>Applied anatomy – Ureteric injuries</vt:lpstr>
      <vt:lpstr>UTERINE AND CERVICAL LIGAMENTS</vt:lpstr>
      <vt:lpstr>THE BROAD LIGAMENT</vt:lpstr>
      <vt:lpstr>Contents of the Broad Ligament</vt:lpstr>
      <vt:lpstr>The Round Ligament</vt:lpstr>
      <vt:lpstr>The ovarian ligament</vt:lpstr>
      <vt:lpstr>THE CERVICAL LIGAMENTS</vt:lpstr>
      <vt:lpstr>Three Pairs of Ligaments</vt:lpstr>
      <vt:lpstr>Fetus in utero</vt:lpstr>
      <vt:lpstr>Cross - section of the placenta</vt:lpstr>
      <vt:lpstr>questions</vt:lpstr>
    </vt:vector>
  </TitlesOfParts>
  <Company>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FEMALE GENITAL SYSTEM</dc:title>
  <dc:creator>AHMEDS</dc:creator>
  <cp:lastModifiedBy>actampaki@yahoo.com</cp:lastModifiedBy>
  <cp:revision>112</cp:revision>
  <dcterms:created xsi:type="dcterms:W3CDTF">2006-11-25T12:15:35Z</dcterms:created>
  <dcterms:modified xsi:type="dcterms:W3CDTF">2025-11-20T12:53:40Z</dcterms:modified>
</cp:coreProperties>
</file>